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947C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7272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BDA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70"/>
              </a:lnSpc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947C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7272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BDA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70"/>
              </a:lnSpc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947C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28700" y="1794509"/>
            <a:ext cx="3606165" cy="3741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7272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BDA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70"/>
              </a:lnSpc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947C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BDA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70"/>
              </a:lnSpc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BDA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70"/>
              </a:lnSpc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6920" cy="68573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0900" y="396240"/>
            <a:ext cx="10276205" cy="7429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947C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0900" y="1621790"/>
            <a:ext cx="10094595" cy="3238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7272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559" y="6000948"/>
            <a:ext cx="323850" cy="402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BDA"/>
                </a:solidFill>
                <a:latin typeface="Arial MT"/>
                <a:cs typeface="Arial MT"/>
              </a:defRPr>
            </a:lvl1pPr>
          </a:lstStyle>
          <a:p>
            <a:pPr marL="160020">
              <a:lnSpc>
                <a:spcPts val="1870"/>
              </a:lnSpc>
            </a:pPr>
            <a:fld id="{81D60167-4931-47E6-BA6A-407CBD079E47}" type="slidenum">
              <a:rPr spc="-50" dirty="0"/>
              <a:t>‹Nº›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jp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jpg"/><Relationship Id="rId17" Type="http://schemas.openxmlformats.org/officeDocument/2006/relationships/image" Target="../media/image36.png"/><Relationship Id="rId2" Type="http://schemas.openxmlformats.org/officeDocument/2006/relationships/image" Target="../media/image21.jpg"/><Relationship Id="rId16" Type="http://schemas.openxmlformats.org/officeDocument/2006/relationships/image" Target="../media/image35.jp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jpg"/><Relationship Id="rId15" Type="http://schemas.openxmlformats.org/officeDocument/2006/relationships/image" Target="../media/image34.jpg"/><Relationship Id="rId23" Type="http://schemas.openxmlformats.org/officeDocument/2006/relationships/image" Target="../media/image42.jpg"/><Relationship Id="rId10" Type="http://schemas.openxmlformats.org/officeDocument/2006/relationships/image" Target="../media/image29.png"/><Relationship Id="rId19" Type="http://schemas.openxmlformats.org/officeDocument/2006/relationships/image" Target="../media/image38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g"/><Relationship Id="rId18" Type="http://schemas.openxmlformats.org/officeDocument/2006/relationships/image" Target="../media/image6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jp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jpg"/><Relationship Id="rId4" Type="http://schemas.openxmlformats.org/officeDocument/2006/relationships/image" Target="../media/image51.jp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56" y="-4756"/>
            <a:ext cx="12197080" cy="6862445"/>
            <a:chOff x="-4756" y="-4756"/>
            <a:chExt cx="12197080" cy="6862445"/>
          </a:xfrm>
        </p:grpSpPr>
        <p:sp>
          <p:nvSpPr>
            <p:cNvPr id="3" name="object 3"/>
            <p:cNvSpPr/>
            <p:nvPr/>
          </p:nvSpPr>
          <p:spPr>
            <a:xfrm>
              <a:off x="6" y="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59">
                  <a:moveTo>
                    <a:pt x="0" y="0"/>
                  </a:moveTo>
                  <a:lnTo>
                    <a:pt x="454653" y="454653"/>
                  </a:lnTo>
                </a:path>
                <a:path w="454659" h="454659">
                  <a:moveTo>
                    <a:pt x="0" y="0"/>
                  </a:moveTo>
                  <a:lnTo>
                    <a:pt x="454653" y="454653"/>
                  </a:lnTo>
                </a:path>
                <a:path w="454659" h="454659">
                  <a:moveTo>
                    <a:pt x="0" y="0"/>
                  </a:moveTo>
                  <a:lnTo>
                    <a:pt x="454653" y="454653"/>
                  </a:lnTo>
                </a:path>
                <a:path w="454659" h="454659">
                  <a:moveTo>
                    <a:pt x="0" y="0"/>
                  </a:moveTo>
                  <a:lnTo>
                    <a:pt x="454653" y="454653"/>
                  </a:lnTo>
                </a:path>
              </a:pathLst>
            </a:custGeom>
            <a:ln w="9525">
              <a:solidFill>
                <a:srgbClr val="436F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3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999" y="672465"/>
              <a:ext cx="2093595" cy="62611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69010" y="4164329"/>
            <a:ext cx="2371725" cy="56361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lang="es-US" sz="1800" b="1" dirty="0">
                <a:latin typeface="Arial"/>
                <a:cs typeface="Arial"/>
              </a:rPr>
              <a:t>Vivian Braña </a:t>
            </a:r>
            <a:r>
              <a:rPr sz="1800" b="1" spc="-10" dirty="0">
                <a:latin typeface="Arial"/>
                <a:cs typeface="Arial"/>
              </a:rPr>
              <a:t>19/05/2025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369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Collection</a:t>
            </a:r>
            <a:r>
              <a:rPr spc="-95" dirty="0"/>
              <a:t> </a:t>
            </a:r>
            <a:r>
              <a:rPr dirty="0"/>
              <a:t>-</a:t>
            </a:r>
            <a:r>
              <a:rPr spc="-110" dirty="0"/>
              <a:t> </a:t>
            </a:r>
            <a:r>
              <a:rPr spc="-10" dirty="0"/>
              <a:t>Scraping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1028700" y="1794509"/>
            <a:ext cx="3606165" cy="29327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2725" marR="259715" indent="-184785">
              <a:lnSpc>
                <a:spcPct val="98700"/>
              </a:lnSpc>
              <a:spcBef>
                <a:spcPts val="135"/>
              </a:spcBef>
              <a:buClr>
                <a:srgbClr val="000000"/>
              </a:buClr>
              <a:buChar char="•"/>
              <a:tabLst>
                <a:tab pos="214629" algn="l"/>
                <a:tab pos="1461135" algn="l"/>
                <a:tab pos="2050414" algn="l"/>
              </a:tabLst>
            </a:pP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from</a:t>
            </a:r>
            <a:r>
              <a:rPr spc="-45" dirty="0"/>
              <a:t> </a:t>
            </a:r>
            <a:r>
              <a:rPr spc="-10" dirty="0"/>
              <a:t>SpaceX 	launches</a:t>
            </a:r>
            <a:r>
              <a:rPr dirty="0"/>
              <a:t>	can</a:t>
            </a:r>
            <a:r>
              <a:rPr spc="-50" dirty="0"/>
              <a:t> </a:t>
            </a:r>
            <a:r>
              <a:rPr dirty="0"/>
              <a:t>also</a:t>
            </a:r>
            <a:r>
              <a:rPr spc="-65" dirty="0"/>
              <a:t> </a:t>
            </a:r>
            <a:r>
              <a:rPr spc="-25" dirty="0"/>
              <a:t>be 	</a:t>
            </a:r>
            <a:r>
              <a:rPr dirty="0"/>
              <a:t>obtained</a:t>
            </a:r>
            <a:r>
              <a:rPr spc="-114" dirty="0"/>
              <a:t> </a:t>
            </a:r>
            <a:r>
              <a:rPr spc="-20" dirty="0"/>
              <a:t>from</a:t>
            </a:r>
            <a:r>
              <a:rPr dirty="0"/>
              <a:t>	</a:t>
            </a:r>
            <a:r>
              <a:rPr spc="-10" dirty="0"/>
              <a:t>Wikipedia;</a:t>
            </a:r>
          </a:p>
          <a:p>
            <a:pPr marL="212725" marR="93345" indent="-184785">
              <a:lnSpc>
                <a:spcPct val="98600"/>
              </a:lnSpc>
              <a:spcBef>
                <a:spcPts val="1425"/>
              </a:spcBef>
              <a:buClr>
                <a:srgbClr val="000000"/>
              </a:buClr>
              <a:buChar char="•"/>
              <a:tabLst>
                <a:tab pos="214629" algn="l"/>
              </a:tabLst>
            </a:pP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are</a:t>
            </a:r>
            <a:r>
              <a:rPr spc="-45" dirty="0"/>
              <a:t> </a:t>
            </a:r>
            <a:r>
              <a:rPr spc="-10" dirty="0"/>
              <a:t>downloaded</a:t>
            </a:r>
            <a:r>
              <a:rPr spc="-45" dirty="0"/>
              <a:t> </a:t>
            </a:r>
            <a:r>
              <a:rPr spc="-20" dirty="0"/>
              <a:t>from 	</a:t>
            </a:r>
            <a:r>
              <a:rPr dirty="0"/>
              <a:t>Wikipedia</a:t>
            </a:r>
            <a:r>
              <a:rPr spc="-70" dirty="0"/>
              <a:t> </a:t>
            </a:r>
            <a:r>
              <a:rPr dirty="0"/>
              <a:t>according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25" dirty="0"/>
              <a:t>the 	</a:t>
            </a:r>
            <a:r>
              <a:rPr dirty="0"/>
              <a:t>flowchart</a:t>
            </a:r>
            <a:r>
              <a:rPr spc="-80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spc="-20" dirty="0"/>
              <a:t>then 	</a:t>
            </a:r>
            <a:r>
              <a:rPr spc="-10" dirty="0"/>
              <a:t>persisted.</a:t>
            </a:r>
          </a:p>
          <a:p>
            <a:pPr>
              <a:lnSpc>
                <a:spcPct val="100000"/>
              </a:lnSpc>
              <a:spcBef>
                <a:spcPts val="405"/>
              </a:spcBef>
              <a:buFont typeface="Arial MT"/>
              <a:buChar char="•"/>
            </a:pPr>
            <a:endParaRPr spc="-10" dirty="0"/>
          </a:p>
        </p:txBody>
      </p:sp>
      <p:grpSp>
        <p:nvGrpSpPr>
          <p:cNvPr id="4" name="object 4"/>
          <p:cNvGrpSpPr/>
          <p:nvPr/>
        </p:nvGrpSpPr>
        <p:grpSpPr>
          <a:xfrm>
            <a:off x="7243444" y="1776095"/>
            <a:ext cx="2792095" cy="4237355"/>
            <a:chOff x="7243444" y="1776095"/>
            <a:chExt cx="2792095" cy="42373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3444" y="1776095"/>
              <a:ext cx="2792095" cy="10820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79" y="2894330"/>
              <a:ext cx="502284" cy="4235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3444" y="3354070"/>
              <a:ext cx="2792095" cy="10814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79" y="4471670"/>
              <a:ext cx="502284" cy="4235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3444" y="4933950"/>
              <a:ext cx="2792095" cy="10795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53959" y="2040890"/>
            <a:ext cx="2195830" cy="23495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9415" marR="398145" algn="ctr">
              <a:lnSpc>
                <a:spcPts val="1870"/>
              </a:lnSpc>
              <a:spcBef>
                <a:spcPts val="204"/>
              </a:spcBef>
            </a:pPr>
            <a:r>
              <a:rPr sz="1600" b="1" spc="185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1600" b="1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600" b="1" spc="140" dirty="0">
                <a:solidFill>
                  <a:srgbClr val="FFFFFF"/>
                </a:solidFill>
                <a:latin typeface="Trebuchet MS"/>
                <a:cs typeface="Trebuchet MS"/>
              </a:rPr>
              <a:t>Falcon9</a:t>
            </a:r>
            <a:endParaRPr sz="1600">
              <a:latin typeface="Trebuchet MS"/>
              <a:cs typeface="Trebuchet MS"/>
            </a:endParaRPr>
          </a:p>
          <a:p>
            <a:pPr marL="400050" marR="398145" algn="ctr">
              <a:lnSpc>
                <a:spcPts val="1860"/>
              </a:lnSpc>
              <a:spcBef>
                <a:spcPts val="355"/>
              </a:spcBef>
            </a:pPr>
            <a:r>
              <a:rPr sz="1600" b="1" spc="16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16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45" dirty="0">
                <a:solidFill>
                  <a:srgbClr val="FFFFFF"/>
                </a:solidFill>
                <a:latin typeface="Trebuchet MS"/>
                <a:cs typeface="Trebuchet MS"/>
              </a:rPr>
              <a:t>Wiki </a:t>
            </a:r>
            <a:r>
              <a:rPr sz="1600" b="1" spc="204" dirty="0">
                <a:solidFill>
                  <a:srgbClr val="FFFFFF"/>
                </a:solidFill>
                <a:latin typeface="Trebuchet MS"/>
                <a:cs typeface="Trebuchet MS"/>
              </a:rPr>
              <a:t>page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600">
              <a:latin typeface="Trebuchet MS"/>
              <a:cs typeface="Trebuchet MS"/>
            </a:endParaRPr>
          </a:p>
          <a:p>
            <a:pPr marL="12065" marR="5080" indent="1270" algn="ctr">
              <a:lnSpc>
                <a:spcPts val="1730"/>
              </a:lnSpc>
            </a:pPr>
            <a:r>
              <a:rPr sz="1600" b="1" spc="140" dirty="0">
                <a:solidFill>
                  <a:srgbClr val="FFFFFF"/>
                </a:solidFill>
                <a:latin typeface="Trebuchet MS"/>
                <a:cs typeface="Trebuchet MS"/>
              </a:rPr>
              <a:t>Extract</a:t>
            </a:r>
            <a:r>
              <a:rPr sz="16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9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1600" b="1" spc="135" dirty="0">
                <a:solidFill>
                  <a:srgbClr val="FFFFFF"/>
                </a:solidFill>
                <a:latin typeface="Trebuchet MS"/>
                <a:cs typeface="Trebuchet MS"/>
              </a:rPr>
              <a:t>column/variable </a:t>
            </a:r>
            <a:r>
              <a:rPr sz="1600" b="1" spc="215" dirty="0">
                <a:solidFill>
                  <a:srgbClr val="FFFFFF"/>
                </a:solidFill>
                <a:latin typeface="Trebuchet MS"/>
                <a:cs typeface="Trebuchet MS"/>
              </a:rPr>
              <a:t>names</a:t>
            </a:r>
            <a:r>
              <a:rPr sz="16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7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60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600" b="1" spc="210" dirty="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sz="160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55" dirty="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sz="16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55" dirty="0">
                <a:solidFill>
                  <a:srgbClr val="FFFFFF"/>
                </a:solidFill>
                <a:latin typeface="Trebuchet MS"/>
                <a:cs typeface="Trebuchet MS"/>
              </a:rPr>
              <a:t>header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884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7665719" y="5124450"/>
            <a:ext cx="1981835" cy="92836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065" marR="5080" indent="635" algn="ctr">
              <a:lnSpc>
                <a:spcPts val="1730"/>
              </a:lnSpc>
              <a:spcBef>
                <a:spcPts val="315"/>
              </a:spcBef>
            </a:pPr>
            <a:r>
              <a:rPr sz="1600" b="1" spc="15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6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2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b="1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7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600" b="1" spc="170" dirty="0">
                <a:solidFill>
                  <a:srgbClr val="FFFFFF"/>
                </a:solidFill>
                <a:latin typeface="Trebuchet MS"/>
                <a:cs typeface="Trebuchet MS"/>
              </a:rPr>
              <a:t>frame</a:t>
            </a:r>
            <a:r>
              <a:rPr sz="16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6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80" dirty="0">
                <a:solidFill>
                  <a:srgbClr val="FFFFFF"/>
                </a:solidFill>
                <a:latin typeface="Trebuchet MS"/>
                <a:cs typeface="Trebuchet MS"/>
              </a:rPr>
              <a:t>parsing </a:t>
            </a:r>
            <a:r>
              <a:rPr sz="1600" b="1" spc="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5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16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95" dirty="0">
                <a:solidFill>
                  <a:srgbClr val="FFFFFF"/>
                </a:solidFill>
                <a:latin typeface="Trebuchet MS"/>
                <a:cs typeface="Trebuchet MS"/>
              </a:rPr>
              <a:t>HTML </a:t>
            </a:r>
            <a:r>
              <a:rPr sz="1600" b="1" spc="160" dirty="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6920" cy="6857365"/>
            <a:chOff x="0" y="0"/>
            <a:chExt cx="12186920" cy="6857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005" y="4436745"/>
              <a:ext cx="2164080" cy="13112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4809" y="4436745"/>
              <a:ext cx="2166619" cy="1311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87220" y="4570729"/>
            <a:ext cx="4168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6955" algn="l"/>
              </a:tabLst>
            </a:pPr>
            <a:r>
              <a:rPr sz="1800" spc="180" dirty="0">
                <a:solidFill>
                  <a:srgbClr val="FFFFFF"/>
                </a:solidFill>
                <a:latin typeface="Trebuchet MS"/>
                <a:cs typeface="Trebuchet MS"/>
              </a:rPr>
              <a:t>EDA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800" spc="110" dirty="0">
                <a:solidFill>
                  <a:srgbClr val="FFFFFF"/>
                </a:solidFill>
                <a:latin typeface="Trebuchet MS"/>
                <a:cs typeface="Trebuchet MS"/>
              </a:rPr>
              <a:t>Summarizations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1690" y="4436745"/>
            <a:ext cx="2164079" cy="13112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27569" y="4720589"/>
            <a:ext cx="2052320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8820" marR="5080" indent="-706120">
              <a:lnSpc>
                <a:spcPct val="111600"/>
              </a:lnSpc>
              <a:spcBef>
                <a:spcPts val="100"/>
              </a:spcBef>
            </a:pPr>
            <a:r>
              <a:rPr sz="1800" spc="120" dirty="0">
                <a:solidFill>
                  <a:srgbClr val="FFFFFF"/>
                </a:solidFill>
                <a:latin typeface="Trebuchet MS"/>
                <a:cs typeface="Trebuchet MS"/>
              </a:rPr>
              <a:t>Landing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Trebuchet MS"/>
                <a:cs typeface="Trebuchet MS"/>
              </a:rPr>
              <a:t>Outcome </a:t>
            </a:r>
            <a:r>
              <a:rPr sz="1800" spc="80" dirty="0">
                <a:solidFill>
                  <a:srgbClr val="FFFFFF"/>
                </a:solidFill>
                <a:latin typeface="Trebuchet MS"/>
                <a:cs typeface="Trebuchet MS"/>
              </a:rPr>
              <a:t>Label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65829" y="4812665"/>
            <a:ext cx="3545204" cy="562610"/>
            <a:chOff x="3465829" y="4812665"/>
            <a:chExt cx="3545204" cy="5626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259" y="4812665"/>
              <a:ext cx="485775" cy="562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29" y="4812665"/>
              <a:ext cx="485775" cy="56261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95" dirty="0"/>
              <a:t> </a:t>
            </a:r>
            <a:r>
              <a:rPr spc="-10" dirty="0"/>
              <a:t>Wrangling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884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891539" y="1639570"/>
            <a:ext cx="8237220" cy="3107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7485" marR="377190" indent="-184785">
              <a:lnSpc>
                <a:spcPct val="108000"/>
              </a:lnSpc>
              <a:spcBef>
                <a:spcPts val="95"/>
              </a:spcBef>
              <a:buClr>
                <a:srgbClr val="000000"/>
              </a:buClr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Initially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some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Exploratory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Analysis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(EDA)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was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performed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on</a:t>
            </a:r>
            <a:r>
              <a:rPr sz="22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1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dataset.</a:t>
            </a:r>
            <a:endParaRPr sz="2200">
              <a:latin typeface="Arial MT"/>
              <a:cs typeface="Arial MT"/>
            </a:endParaRPr>
          </a:p>
          <a:p>
            <a:pPr marL="197485" marR="5080" indent="-184785">
              <a:lnSpc>
                <a:spcPct val="112900"/>
              </a:lnSpc>
              <a:spcBef>
                <a:spcPts val="580"/>
              </a:spcBef>
              <a:buClr>
                <a:srgbClr val="000000"/>
              </a:buClr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summaries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per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site,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occurrences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each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orbit 	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endParaRPr sz="2200">
              <a:latin typeface="Arial MT"/>
              <a:cs typeface="Arial MT"/>
            </a:endParaRPr>
          </a:p>
          <a:p>
            <a:pPr marL="199390">
              <a:lnSpc>
                <a:spcPct val="100000"/>
              </a:lnSpc>
              <a:spcBef>
                <a:spcPts val="350"/>
              </a:spcBef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occurrences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mission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per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orbit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type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calculated.</a:t>
            </a:r>
            <a:endParaRPr sz="2200">
              <a:latin typeface="Arial MT"/>
              <a:cs typeface="Arial MT"/>
            </a:endParaRPr>
          </a:p>
          <a:p>
            <a:pPr marL="197485" marR="1664970" indent="-184785">
              <a:lnSpc>
                <a:spcPts val="2610"/>
              </a:lnSpc>
              <a:spcBef>
                <a:spcPts val="1205"/>
              </a:spcBef>
              <a:buClr>
                <a:srgbClr val="000000"/>
              </a:buClr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Finally,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label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was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created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from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</a:t>
            </a:r>
            <a:r>
              <a:rPr sz="2200" spc="-1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column.</a:t>
            </a:r>
            <a:endParaRPr sz="2200">
              <a:latin typeface="Arial MT"/>
              <a:cs typeface="Arial MT"/>
            </a:endParaRPr>
          </a:p>
          <a:p>
            <a:pPr marR="234950" algn="r">
              <a:lnSpc>
                <a:spcPct val="100000"/>
              </a:lnSpc>
              <a:spcBef>
                <a:spcPts val="455"/>
              </a:spcBef>
            </a:pP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Creation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984" y="3415665"/>
            <a:ext cx="9401810" cy="23723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70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Data</a:t>
            </a:r>
            <a:r>
              <a:rPr spc="-70" dirty="0"/>
              <a:t> </a:t>
            </a:r>
            <a:r>
              <a:rPr spc="-10" dirty="0"/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539" y="1827529"/>
            <a:ext cx="9307195" cy="14198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8120" marR="1135380" indent="-186055">
              <a:lnSpc>
                <a:spcPts val="2600"/>
              </a:lnSpc>
              <a:spcBef>
                <a:spcPts val="219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explore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data,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scatterplots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barplots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used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visualize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relationship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between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pair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features:</a:t>
            </a:r>
            <a:endParaRPr sz="2200">
              <a:latin typeface="Arial MT"/>
              <a:cs typeface="Arial MT"/>
            </a:endParaRPr>
          </a:p>
          <a:p>
            <a:pPr marL="655955" marR="5080" lvl="1" indent="-193675">
              <a:lnSpc>
                <a:spcPts val="2130"/>
              </a:lnSpc>
              <a:spcBef>
                <a:spcPts val="1465"/>
              </a:spcBef>
              <a:buClr>
                <a:srgbClr val="000000"/>
              </a:buClr>
              <a:buChar char="•"/>
              <a:tabLst>
                <a:tab pos="65786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Mass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X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Flight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Number,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Site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X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Flight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Number,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Site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X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Payload 	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Mass,</a:t>
            </a:r>
            <a:r>
              <a:rPr sz="18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Orbit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Flight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Number,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Orbit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16309" y="6041390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12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60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5" dirty="0"/>
              <a:t>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13769" y="6043929"/>
            <a:ext cx="247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13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569" y="1321223"/>
            <a:ext cx="9590405" cy="480452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12725" indent="-186055">
              <a:lnSpc>
                <a:spcPct val="100000"/>
              </a:lnSpc>
              <a:spcBef>
                <a:spcPts val="905"/>
              </a:spcBef>
              <a:buClr>
                <a:srgbClr val="000000"/>
              </a:buClr>
              <a:buChar char="•"/>
              <a:tabLst>
                <a:tab pos="2127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following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SQL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queries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performed:</a:t>
            </a:r>
            <a:endParaRPr sz="2200" dirty="0">
              <a:latin typeface="Arial MT"/>
              <a:cs typeface="Arial MT"/>
            </a:endParaRPr>
          </a:p>
          <a:p>
            <a:pPr marL="669925" lvl="1" indent="-193675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Char char="•"/>
              <a:tabLst>
                <a:tab pos="66992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Names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unique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sites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space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mission;</a:t>
            </a:r>
            <a:endParaRPr sz="1800" dirty="0">
              <a:latin typeface="Arial MT"/>
              <a:cs typeface="Arial MT"/>
            </a:endParaRPr>
          </a:p>
          <a:p>
            <a:pPr marL="669925" lvl="1" indent="-193675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Char char="•"/>
              <a:tabLst>
                <a:tab pos="66992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Top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5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sites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whose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name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begin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string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'CCA’;</a:t>
            </a:r>
            <a:endParaRPr sz="1800" dirty="0">
              <a:latin typeface="Arial MT"/>
              <a:cs typeface="Arial MT"/>
            </a:endParaRPr>
          </a:p>
          <a:p>
            <a:pPr marL="669925" lvl="1" indent="-193675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Char char="•"/>
              <a:tabLst>
                <a:tab pos="66992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Total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mass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carried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boosters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launched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NASA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(CRS);</a:t>
            </a:r>
            <a:endParaRPr sz="1800" dirty="0">
              <a:latin typeface="Arial MT"/>
              <a:cs typeface="Arial MT"/>
            </a:endParaRPr>
          </a:p>
          <a:p>
            <a:pPr marL="669925" lvl="1" indent="-193675">
              <a:lnSpc>
                <a:spcPct val="100000"/>
              </a:lnSpc>
              <a:spcBef>
                <a:spcPts val="610"/>
              </a:spcBef>
              <a:buClr>
                <a:srgbClr val="000000"/>
              </a:buClr>
              <a:buChar char="•"/>
              <a:tabLst>
                <a:tab pos="66992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Average</a:t>
            </a:r>
            <a:r>
              <a:rPr sz="18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mass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carried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version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F9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v1.1;</a:t>
            </a:r>
            <a:endParaRPr sz="1800" dirty="0">
              <a:latin typeface="Arial MT"/>
              <a:cs typeface="Arial MT"/>
            </a:endParaRPr>
          </a:p>
          <a:p>
            <a:pPr marL="669925" lvl="1" indent="-193675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Char char="•"/>
              <a:tabLst>
                <a:tab pos="66992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Date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when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first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outcome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ground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pad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was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achieved;</a:t>
            </a:r>
            <a:endParaRPr sz="1800" dirty="0">
              <a:latin typeface="Arial MT"/>
              <a:cs typeface="Arial MT"/>
            </a:endParaRPr>
          </a:p>
          <a:p>
            <a:pPr marL="669925" marR="665480" lvl="1" indent="-193675">
              <a:lnSpc>
                <a:spcPts val="2130"/>
              </a:lnSpc>
              <a:spcBef>
                <a:spcPts val="695"/>
              </a:spcBef>
              <a:buClr>
                <a:srgbClr val="000000"/>
              </a:buClr>
              <a:buChar char="•"/>
              <a:tabLst>
                <a:tab pos="67183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Names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boosters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which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drone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ship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have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1800" spc="-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mass 	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between</a:t>
            </a:r>
            <a:r>
              <a:rPr sz="18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4000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6000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kg;</a:t>
            </a:r>
            <a:endParaRPr sz="1800" dirty="0">
              <a:latin typeface="Arial MT"/>
              <a:cs typeface="Arial MT"/>
            </a:endParaRPr>
          </a:p>
          <a:p>
            <a:pPr marL="669925" lvl="1" indent="-193675">
              <a:lnSpc>
                <a:spcPct val="100000"/>
              </a:lnSpc>
              <a:spcBef>
                <a:spcPts val="515"/>
              </a:spcBef>
              <a:buClr>
                <a:srgbClr val="000000"/>
              </a:buClr>
              <a:buChar char="•"/>
              <a:tabLst>
                <a:tab pos="66992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Total</a:t>
            </a:r>
            <a:r>
              <a:rPr sz="18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number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failure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mission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outcomes;</a:t>
            </a:r>
            <a:endParaRPr sz="1800" dirty="0">
              <a:latin typeface="Arial MT"/>
              <a:cs typeface="Arial MT"/>
            </a:endParaRPr>
          </a:p>
          <a:p>
            <a:pPr marL="669925" lvl="1" indent="-193675">
              <a:lnSpc>
                <a:spcPct val="100000"/>
              </a:lnSpc>
              <a:spcBef>
                <a:spcPts val="610"/>
              </a:spcBef>
              <a:buClr>
                <a:srgbClr val="000000"/>
              </a:buClr>
              <a:buChar char="•"/>
              <a:tabLst>
                <a:tab pos="66992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Names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versions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which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carried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maximum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mass;</a:t>
            </a:r>
            <a:endParaRPr sz="1800" dirty="0">
              <a:latin typeface="Arial MT"/>
              <a:cs typeface="Arial MT"/>
            </a:endParaRPr>
          </a:p>
          <a:p>
            <a:pPr marL="669925" marR="5080" lvl="1" indent="-193675">
              <a:lnSpc>
                <a:spcPts val="2130"/>
              </a:lnSpc>
              <a:spcBef>
                <a:spcPts val="695"/>
              </a:spcBef>
              <a:buClr>
                <a:srgbClr val="000000"/>
              </a:buClr>
              <a:buChar char="•"/>
              <a:tabLst>
                <a:tab pos="67183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Failed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drone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ship,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their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versions,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site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names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for 	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year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2015;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  <a:p>
            <a:pPr marL="669925" marR="845185" lvl="1" indent="-193675">
              <a:lnSpc>
                <a:spcPts val="2130"/>
              </a:lnSpc>
              <a:spcBef>
                <a:spcPts val="610"/>
              </a:spcBef>
              <a:buClr>
                <a:srgbClr val="000000"/>
              </a:buClr>
              <a:buChar char="•"/>
              <a:tabLst>
                <a:tab pos="67183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Rank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count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1800" spc="-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(such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as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Failure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(drone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ship)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Success 	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(ground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pad))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between</a:t>
            </a:r>
            <a:r>
              <a:rPr sz="1800" spc="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date</a:t>
            </a:r>
            <a:r>
              <a:rPr sz="1800" spc="-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2010-06-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04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2017-03-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20.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0" dirty="0"/>
              <a:t> </a:t>
            </a:r>
            <a:r>
              <a:rPr dirty="0"/>
              <a:t>an</a:t>
            </a:r>
            <a:r>
              <a:rPr spc="-95" dirty="0"/>
              <a:t> </a:t>
            </a:r>
            <a:r>
              <a:rPr dirty="0"/>
              <a:t>Interactive</a:t>
            </a:r>
            <a:r>
              <a:rPr spc="-85" dirty="0"/>
              <a:t> </a:t>
            </a:r>
            <a:r>
              <a:rPr dirty="0"/>
              <a:t>Map</a:t>
            </a:r>
            <a:r>
              <a:rPr spc="-9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spc="-10" dirty="0"/>
              <a:t>Folium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44880" y="1795779"/>
            <a:ext cx="10122535" cy="314829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13995" marR="1437640" indent="-179070">
              <a:lnSpc>
                <a:spcPts val="3070"/>
              </a:lnSpc>
              <a:spcBef>
                <a:spcPts val="240"/>
              </a:spcBef>
              <a:buClr>
                <a:srgbClr val="000000"/>
              </a:buClr>
              <a:buChar char="•"/>
              <a:tabLst>
                <a:tab pos="213995" algn="l"/>
              </a:tabLst>
            </a:pPr>
            <a:r>
              <a:rPr sz="2600" dirty="0">
                <a:solidFill>
                  <a:srgbClr val="272727"/>
                </a:solidFill>
                <a:latin typeface="Arial MT"/>
                <a:cs typeface="Arial MT"/>
              </a:rPr>
              <a:t>Markers,</a:t>
            </a:r>
            <a:r>
              <a:rPr sz="26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72727"/>
                </a:solidFill>
                <a:latin typeface="Arial MT"/>
                <a:cs typeface="Arial MT"/>
              </a:rPr>
              <a:t>circles,</a:t>
            </a:r>
            <a:r>
              <a:rPr sz="26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72727"/>
                </a:solidFill>
                <a:latin typeface="Arial MT"/>
                <a:cs typeface="Arial MT"/>
              </a:rPr>
              <a:t>lines</a:t>
            </a:r>
            <a:r>
              <a:rPr sz="26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6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72727"/>
                </a:solidFill>
                <a:latin typeface="Arial MT"/>
                <a:cs typeface="Arial MT"/>
              </a:rPr>
              <a:t>marker</a:t>
            </a:r>
            <a:r>
              <a:rPr sz="26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72727"/>
                </a:solidFill>
                <a:latin typeface="Arial MT"/>
                <a:cs typeface="Arial MT"/>
              </a:rPr>
              <a:t>clusters</a:t>
            </a:r>
            <a:r>
              <a:rPr sz="26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6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72727"/>
                </a:solidFill>
                <a:latin typeface="Arial MT"/>
                <a:cs typeface="Arial MT"/>
              </a:rPr>
              <a:t>used</a:t>
            </a:r>
            <a:r>
              <a:rPr sz="26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600" spc="-20" dirty="0">
                <a:solidFill>
                  <a:srgbClr val="272727"/>
                </a:solidFill>
                <a:latin typeface="Arial MT"/>
                <a:cs typeface="Arial MT"/>
              </a:rPr>
              <a:t>with </a:t>
            </a:r>
            <a:r>
              <a:rPr sz="2600" dirty="0">
                <a:solidFill>
                  <a:srgbClr val="272727"/>
                </a:solidFill>
                <a:latin typeface="Arial MT"/>
                <a:cs typeface="Arial MT"/>
              </a:rPr>
              <a:t>Folium</a:t>
            </a:r>
            <a:r>
              <a:rPr sz="2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600" spc="-20" dirty="0">
                <a:solidFill>
                  <a:srgbClr val="272727"/>
                </a:solidFill>
                <a:latin typeface="Arial MT"/>
                <a:cs typeface="Arial MT"/>
              </a:rPr>
              <a:t>Maps</a:t>
            </a:r>
            <a:endParaRPr sz="2600" dirty="0">
              <a:latin typeface="Arial MT"/>
              <a:cs typeface="Arial MT"/>
            </a:endParaRPr>
          </a:p>
          <a:p>
            <a:pPr marL="668655" lvl="1" indent="-190500">
              <a:lnSpc>
                <a:spcPct val="100000"/>
              </a:lnSpc>
              <a:spcBef>
                <a:spcPts val="880"/>
              </a:spcBef>
              <a:buChar char="•"/>
              <a:tabLst>
                <a:tab pos="668655" algn="l"/>
              </a:tabLst>
            </a:pP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Markers</a:t>
            </a:r>
            <a:r>
              <a:rPr sz="19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indicate</a:t>
            </a:r>
            <a:r>
              <a:rPr sz="19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points</a:t>
            </a:r>
            <a:r>
              <a:rPr sz="19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like</a:t>
            </a:r>
            <a:r>
              <a:rPr sz="19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19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72727"/>
                </a:solidFill>
                <a:latin typeface="Arial MT"/>
                <a:cs typeface="Arial MT"/>
              </a:rPr>
              <a:t>sites;</a:t>
            </a:r>
            <a:endParaRPr sz="1900" dirty="0">
              <a:latin typeface="Arial MT"/>
              <a:cs typeface="Arial MT"/>
            </a:endParaRPr>
          </a:p>
          <a:p>
            <a:pPr marL="668655" marR="697230" lvl="1" indent="-191770">
              <a:lnSpc>
                <a:spcPct val="108300"/>
              </a:lnSpc>
              <a:spcBef>
                <a:spcPts val="760"/>
              </a:spcBef>
              <a:buChar char="•"/>
              <a:tabLst>
                <a:tab pos="671195" algn="l"/>
              </a:tabLst>
            </a:pP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Circles</a:t>
            </a:r>
            <a:r>
              <a:rPr sz="19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indicate</a:t>
            </a:r>
            <a:r>
              <a:rPr sz="19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highlighted</a:t>
            </a:r>
            <a:r>
              <a:rPr sz="19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areas</a:t>
            </a:r>
            <a:r>
              <a:rPr sz="19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around</a:t>
            </a:r>
            <a:r>
              <a:rPr sz="19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specific</a:t>
            </a:r>
            <a:r>
              <a:rPr sz="19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coordinates,</a:t>
            </a:r>
            <a:r>
              <a:rPr sz="19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like</a:t>
            </a:r>
            <a:r>
              <a:rPr sz="19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NASA</a:t>
            </a:r>
            <a:r>
              <a:rPr sz="19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72727"/>
                </a:solidFill>
                <a:latin typeface="Arial MT"/>
                <a:cs typeface="Arial MT"/>
              </a:rPr>
              <a:t>Johnson 	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Space</a:t>
            </a:r>
            <a:r>
              <a:rPr sz="19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72727"/>
                </a:solidFill>
                <a:latin typeface="Arial MT"/>
                <a:cs typeface="Arial MT"/>
              </a:rPr>
              <a:t>Center;</a:t>
            </a:r>
            <a:endParaRPr sz="1900" dirty="0">
              <a:latin typeface="Arial MT"/>
              <a:cs typeface="Arial MT"/>
            </a:endParaRPr>
          </a:p>
          <a:p>
            <a:pPr marL="668655" marR="897255" lvl="1" indent="-191770">
              <a:lnSpc>
                <a:spcPct val="108300"/>
              </a:lnSpc>
              <a:spcBef>
                <a:spcPts val="940"/>
              </a:spcBef>
              <a:buChar char="•"/>
              <a:tabLst>
                <a:tab pos="671195" algn="l"/>
              </a:tabLst>
            </a:pP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Marker</a:t>
            </a:r>
            <a:r>
              <a:rPr sz="19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clusters</a:t>
            </a:r>
            <a:r>
              <a:rPr sz="19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indicates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groups</a:t>
            </a:r>
            <a:r>
              <a:rPr sz="19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9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events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9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each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coordinate,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like</a:t>
            </a:r>
            <a:r>
              <a:rPr sz="19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9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a 	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19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272727"/>
                </a:solidFill>
                <a:latin typeface="Arial MT"/>
                <a:cs typeface="Arial MT"/>
              </a:rPr>
              <a:t>site;</a:t>
            </a:r>
            <a:endParaRPr sz="1900" dirty="0">
              <a:latin typeface="Arial MT"/>
              <a:cs typeface="Arial MT"/>
            </a:endParaRPr>
          </a:p>
          <a:p>
            <a:pPr marL="668655" lvl="1" indent="-190500">
              <a:lnSpc>
                <a:spcPct val="100000"/>
              </a:lnSpc>
              <a:spcBef>
                <a:spcPts val="1120"/>
              </a:spcBef>
              <a:buChar char="•"/>
              <a:tabLst>
                <a:tab pos="668655" algn="l"/>
              </a:tabLst>
            </a:pP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Lines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used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indicate</a:t>
            </a:r>
            <a:r>
              <a:rPr sz="19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distances</a:t>
            </a:r>
            <a:r>
              <a:rPr sz="19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between</a:t>
            </a:r>
            <a:r>
              <a:rPr sz="19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72727"/>
                </a:solidFill>
                <a:latin typeface="Arial MT"/>
                <a:cs typeface="Arial MT"/>
              </a:rPr>
              <a:t>two</a:t>
            </a:r>
            <a:r>
              <a:rPr sz="19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72727"/>
                </a:solidFill>
                <a:latin typeface="Arial MT"/>
                <a:cs typeface="Arial MT"/>
              </a:rPr>
              <a:t>coordinates.</a:t>
            </a:r>
            <a:endParaRPr sz="19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95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dirty="0"/>
              <a:t>Dashboard</a:t>
            </a:r>
            <a:r>
              <a:rPr spc="-80" dirty="0"/>
              <a:t> </a:t>
            </a:r>
            <a:r>
              <a:rPr dirty="0"/>
              <a:t>with</a:t>
            </a:r>
            <a:r>
              <a:rPr spc="-90" dirty="0"/>
              <a:t> </a:t>
            </a:r>
            <a:r>
              <a:rPr dirty="0"/>
              <a:t>Plotly</a:t>
            </a:r>
            <a:r>
              <a:rPr spc="-114" dirty="0"/>
              <a:t> </a:t>
            </a:r>
            <a:r>
              <a:rPr spc="-20" dirty="0"/>
              <a:t>Dash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83919" y="1827529"/>
            <a:ext cx="8594725" cy="28649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0637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following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graphs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plots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used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visualize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endParaRPr sz="2200" dirty="0">
              <a:latin typeface="Arial MT"/>
              <a:cs typeface="Arial MT"/>
            </a:endParaRPr>
          </a:p>
          <a:p>
            <a:pPr marL="663575" lvl="1" indent="-193675">
              <a:lnSpc>
                <a:spcPct val="100000"/>
              </a:lnSpc>
              <a:spcBef>
                <a:spcPts val="1460"/>
              </a:spcBef>
              <a:buClr>
                <a:srgbClr val="000000"/>
              </a:buClr>
              <a:buChar char="•"/>
              <a:tabLst>
                <a:tab pos="66357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Percentage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site</a:t>
            </a:r>
            <a:endParaRPr sz="1800" dirty="0">
              <a:latin typeface="Arial MT"/>
              <a:cs typeface="Arial MT"/>
            </a:endParaRPr>
          </a:p>
          <a:p>
            <a:pPr marL="663575" lvl="1" indent="-193675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Char char="•"/>
              <a:tabLst>
                <a:tab pos="66357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18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range</a:t>
            </a:r>
            <a:endParaRPr sz="1800" dirty="0">
              <a:latin typeface="Arial MT"/>
              <a:cs typeface="Arial MT"/>
            </a:endParaRPr>
          </a:p>
          <a:p>
            <a:pPr marL="205104" marR="5080" indent="-184785">
              <a:lnSpc>
                <a:spcPct val="98700"/>
              </a:lnSpc>
              <a:spcBef>
                <a:spcPts val="1375"/>
              </a:spcBef>
              <a:buClr>
                <a:srgbClr val="000000"/>
              </a:buClr>
              <a:buChar char="•"/>
              <a:tabLst>
                <a:tab pos="207010" algn="l"/>
                <a:tab pos="1453515" algn="l"/>
                <a:tab pos="24466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This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combination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allowed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quickly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analyze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relation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between 	payloads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	and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sites,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helping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identify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where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best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place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to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according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	to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payloads.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84"/>
              </a:spcBef>
              <a:buFont typeface="Arial MT"/>
              <a:buChar char="•"/>
            </a:pP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6920" cy="6857365"/>
            <a:chOff x="0" y="0"/>
            <a:chExt cx="12186920" cy="6857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1565" y="3599205"/>
              <a:ext cx="553720" cy="644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8825" y="3599205"/>
              <a:ext cx="553720" cy="64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3044" y="3162300"/>
              <a:ext cx="2514600" cy="15214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839709" y="3336290"/>
            <a:ext cx="2529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" dirty="0">
                <a:solidFill>
                  <a:srgbClr val="FFFFFF"/>
                </a:solidFill>
                <a:latin typeface="Trebuchet MS"/>
                <a:cs typeface="Trebuchet MS"/>
              </a:rPr>
              <a:t>Comparison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8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5784" y="3162300"/>
            <a:ext cx="2514599" cy="15214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25950" y="3285490"/>
            <a:ext cx="2414270" cy="80518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-1905" algn="ctr">
              <a:lnSpc>
                <a:spcPts val="1989"/>
              </a:lnSpc>
              <a:spcBef>
                <a:spcPts val="305"/>
              </a:spcBef>
            </a:pP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Trebuchet MS"/>
                <a:cs typeface="Trebuchet MS"/>
              </a:rPr>
              <a:t>combinations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800" spc="105" dirty="0">
                <a:solidFill>
                  <a:srgbClr val="FFFFFF"/>
                </a:solidFill>
                <a:latin typeface="Trebuchet MS"/>
                <a:cs typeface="Trebuchet MS"/>
              </a:rPr>
              <a:t>hyperparameters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8525" y="3162300"/>
            <a:ext cx="2512060" cy="15214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3130" y="3305810"/>
            <a:ext cx="24822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marR="5080" indent="-339090">
              <a:lnSpc>
                <a:spcPct val="111100"/>
              </a:lnSpc>
              <a:spcBef>
                <a:spcPts val="100"/>
              </a:spcBef>
            </a:pPr>
            <a:r>
              <a:rPr sz="1800" spc="14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preparation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800" spc="80" dirty="0">
                <a:solidFill>
                  <a:srgbClr val="FFFFFF"/>
                </a:solidFill>
                <a:latin typeface="Trebuchet MS"/>
                <a:cs typeface="Trebuchet MS"/>
              </a:rPr>
              <a:t>standardization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Predictive</a:t>
            </a:r>
            <a:r>
              <a:rPr spc="-140" dirty="0"/>
              <a:t> </a:t>
            </a:r>
            <a:r>
              <a:rPr dirty="0"/>
              <a:t>Analysis</a:t>
            </a:r>
            <a:r>
              <a:rPr spc="-150" dirty="0"/>
              <a:t> </a:t>
            </a:r>
            <a:r>
              <a:rPr spc="-10" dirty="0"/>
              <a:t>(Classification)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1539" y="1827529"/>
            <a:ext cx="8055609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7485" marR="5080" indent="-184785">
              <a:lnSpc>
                <a:spcPts val="2600"/>
              </a:lnSpc>
              <a:spcBef>
                <a:spcPts val="219"/>
              </a:spcBef>
              <a:buClr>
                <a:srgbClr val="000000"/>
              </a:buClr>
              <a:buChar char="•"/>
              <a:tabLst>
                <a:tab pos="199390" algn="l"/>
                <a:tab pos="209740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Four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classification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models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compared: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logistic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regression,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support</a:t>
            </a:r>
            <a:r>
              <a:rPr sz="2200" spc="-9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vector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	machine,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decision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tree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k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nearest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neighbors.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396240"/>
            <a:ext cx="15843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Results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62660" y="1808479"/>
            <a:ext cx="10523855" cy="374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Exploratory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analysis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results:</a:t>
            </a:r>
            <a:endParaRPr sz="2200">
              <a:latin typeface="Arial MT"/>
              <a:cs typeface="Arial MT"/>
            </a:endParaRPr>
          </a:p>
          <a:p>
            <a:pPr marL="657860" lvl="1" indent="-198120">
              <a:lnSpc>
                <a:spcPct val="100000"/>
              </a:lnSpc>
              <a:spcBef>
                <a:spcPts val="1480"/>
              </a:spcBef>
              <a:buChar char="•"/>
              <a:tabLst>
                <a:tab pos="657860" algn="l"/>
              </a:tabLst>
            </a:pP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Space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X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uses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4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different</a:t>
            </a:r>
            <a:r>
              <a:rPr sz="1600" spc="-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sites;</a:t>
            </a:r>
            <a:endParaRPr sz="1600">
              <a:latin typeface="Arial MT"/>
              <a:cs typeface="Arial MT"/>
            </a:endParaRPr>
          </a:p>
          <a:p>
            <a:pPr marL="657860" lvl="1" indent="-198120">
              <a:lnSpc>
                <a:spcPct val="100000"/>
              </a:lnSpc>
              <a:spcBef>
                <a:spcPts val="1400"/>
              </a:spcBef>
              <a:buChar char="•"/>
              <a:tabLst>
                <a:tab pos="657860" algn="l"/>
              </a:tabLst>
            </a:pP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first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done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Space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X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itself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NASA;</a:t>
            </a:r>
            <a:endParaRPr sz="1600">
              <a:latin typeface="Arial MT"/>
              <a:cs typeface="Arial MT"/>
            </a:endParaRPr>
          </a:p>
          <a:p>
            <a:pPr marL="657860" lvl="1" indent="-198120">
              <a:lnSpc>
                <a:spcPct val="100000"/>
              </a:lnSpc>
              <a:spcBef>
                <a:spcPts val="1410"/>
              </a:spcBef>
              <a:buChar char="•"/>
              <a:tabLst>
                <a:tab pos="657860" algn="l"/>
              </a:tabLst>
            </a:pP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average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F9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v1.1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2,928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kg;</a:t>
            </a:r>
            <a:endParaRPr sz="1600">
              <a:latin typeface="Arial MT"/>
              <a:cs typeface="Arial MT"/>
            </a:endParaRPr>
          </a:p>
          <a:p>
            <a:pPr marL="657860" lvl="1" indent="-198120">
              <a:lnSpc>
                <a:spcPct val="100000"/>
              </a:lnSpc>
              <a:spcBef>
                <a:spcPts val="1410"/>
              </a:spcBef>
              <a:buChar char="•"/>
              <a:tabLst>
                <a:tab pos="657860" algn="l"/>
              </a:tabLst>
            </a:pP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first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1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outcome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happened</a:t>
            </a:r>
            <a:r>
              <a:rPr sz="1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2015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fiver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year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after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first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launch;</a:t>
            </a:r>
            <a:endParaRPr sz="1600">
              <a:latin typeface="Arial MT"/>
              <a:cs typeface="Arial MT"/>
            </a:endParaRPr>
          </a:p>
          <a:p>
            <a:pPr marL="657860" lvl="1" indent="-198120">
              <a:lnSpc>
                <a:spcPct val="100000"/>
              </a:lnSpc>
              <a:spcBef>
                <a:spcPts val="1400"/>
              </a:spcBef>
              <a:buChar char="•"/>
              <a:tabLst>
                <a:tab pos="657860" algn="l"/>
              </a:tabLst>
            </a:pP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Many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Falcon</a:t>
            </a:r>
            <a:r>
              <a:rPr sz="1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9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versions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at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drone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ships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having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above</a:t>
            </a:r>
            <a:r>
              <a:rPr sz="1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average;</a:t>
            </a:r>
            <a:endParaRPr sz="1600">
              <a:latin typeface="Arial MT"/>
              <a:cs typeface="Arial MT"/>
            </a:endParaRPr>
          </a:p>
          <a:p>
            <a:pPr marL="657860" lvl="1" indent="-198120">
              <a:lnSpc>
                <a:spcPct val="100000"/>
              </a:lnSpc>
              <a:spcBef>
                <a:spcPts val="1410"/>
              </a:spcBef>
              <a:buChar char="•"/>
              <a:tabLst>
                <a:tab pos="657860" algn="l"/>
              </a:tabLst>
            </a:pP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Almost</a:t>
            </a:r>
            <a:r>
              <a:rPr sz="1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100%</a:t>
            </a:r>
            <a:r>
              <a:rPr sz="16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6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mission</a:t>
            </a:r>
            <a:r>
              <a:rPr sz="1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r>
              <a:rPr sz="1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16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successful;</a:t>
            </a:r>
            <a:endParaRPr sz="1600">
              <a:latin typeface="Arial MT"/>
              <a:cs typeface="Arial MT"/>
            </a:endParaRPr>
          </a:p>
          <a:p>
            <a:pPr marL="657860" lvl="1" indent="-198120">
              <a:lnSpc>
                <a:spcPct val="100000"/>
              </a:lnSpc>
              <a:spcBef>
                <a:spcPts val="1410"/>
              </a:spcBef>
              <a:buChar char="•"/>
              <a:tabLst>
                <a:tab pos="657860" algn="l"/>
              </a:tabLst>
            </a:pP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Two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versions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failed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at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drone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ships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2015: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F9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v1.1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B1012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F9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v1.1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B1015;</a:t>
            </a:r>
            <a:endParaRPr sz="1600">
              <a:latin typeface="Arial MT"/>
              <a:cs typeface="Arial MT"/>
            </a:endParaRPr>
          </a:p>
          <a:p>
            <a:pPr marL="657860" lvl="1" indent="-198120">
              <a:lnSpc>
                <a:spcPct val="100000"/>
              </a:lnSpc>
              <a:spcBef>
                <a:spcPts val="1400"/>
              </a:spcBef>
              <a:buChar char="•"/>
              <a:tabLst>
                <a:tab pos="657860" algn="l"/>
              </a:tabLst>
            </a:pP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number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6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became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as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better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as</a:t>
            </a:r>
            <a:r>
              <a:rPr sz="16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2727"/>
                </a:solidFill>
                <a:latin typeface="Arial MT"/>
                <a:cs typeface="Arial MT"/>
              </a:rPr>
              <a:t>years</a:t>
            </a:r>
            <a:r>
              <a:rPr sz="16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2727"/>
                </a:solidFill>
                <a:latin typeface="Arial MT"/>
                <a:cs typeface="Arial MT"/>
              </a:rPr>
              <a:t>passed.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6920" cy="6857365"/>
            <a:chOff x="0" y="0"/>
            <a:chExt cx="12186920" cy="6857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885" y="3841115"/>
              <a:ext cx="4032885" cy="24320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1665" y="3820795"/>
              <a:ext cx="4034154" cy="24536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0900" y="396240"/>
            <a:ext cx="15843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Results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16309" y="6426398"/>
            <a:ext cx="2476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18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3834" rIns="0" bIns="0" rtlCol="0">
            <a:spAutoFit/>
          </a:bodyPr>
          <a:lstStyle/>
          <a:p>
            <a:pPr marL="309880" marR="5080" indent="-186055">
              <a:lnSpc>
                <a:spcPct val="98700"/>
              </a:lnSpc>
              <a:spcBef>
                <a:spcPts val="135"/>
              </a:spcBef>
              <a:buChar char="•"/>
              <a:tabLst>
                <a:tab pos="311785" algn="l"/>
              </a:tabLst>
            </a:pPr>
            <a:r>
              <a:rPr dirty="0"/>
              <a:t>Using</a:t>
            </a:r>
            <a:r>
              <a:rPr spc="-65" dirty="0"/>
              <a:t> </a:t>
            </a:r>
            <a:r>
              <a:rPr dirty="0"/>
              <a:t>interactive</a:t>
            </a:r>
            <a:r>
              <a:rPr spc="-50" dirty="0"/>
              <a:t> </a:t>
            </a:r>
            <a:r>
              <a:rPr dirty="0"/>
              <a:t>analytics</a:t>
            </a:r>
            <a:r>
              <a:rPr spc="-55" dirty="0"/>
              <a:t> </a:t>
            </a:r>
            <a:r>
              <a:rPr dirty="0"/>
              <a:t>was</a:t>
            </a:r>
            <a:r>
              <a:rPr spc="-65" dirty="0"/>
              <a:t> </a:t>
            </a:r>
            <a:r>
              <a:rPr dirty="0"/>
              <a:t>possible</a:t>
            </a:r>
            <a:r>
              <a:rPr spc="-5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identify</a:t>
            </a:r>
            <a:r>
              <a:rPr spc="-55" dirty="0"/>
              <a:t> </a:t>
            </a:r>
            <a:r>
              <a:rPr dirty="0"/>
              <a:t>that</a:t>
            </a:r>
            <a:r>
              <a:rPr spc="-55" dirty="0"/>
              <a:t> </a:t>
            </a:r>
            <a:r>
              <a:rPr dirty="0"/>
              <a:t>launch</a:t>
            </a:r>
            <a:r>
              <a:rPr spc="-55" dirty="0"/>
              <a:t> </a:t>
            </a:r>
            <a:r>
              <a:rPr dirty="0"/>
              <a:t>sites</a:t>
            </a:r>
            <a:r>
              <a:rPr spc="-55" dirty="0"/>
              <a:t> </a:t>
            </a:r>
            <a:r>
              <a:rPr dirty="0"/>
              <a:t>use</a:t>
            </a:r>
            <a:r>
              <a:rPr spc="-60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dirty="0"/>
              <a:t>be</a:t>
            </a:r>
            <a:r>
              <a:rPr spc="-60" dirty="0"/>
              <a:t> </a:t>
            </a:r>
            <a:r>
              <a:rPr spc="-25" dirty="0"/>
              <a:t>in 	</a:t>
            </a:r>
            <a:r>
              <a:rPr dirty="0"/>
              <a:t>safety</a:t>
            </a:r>
            <a:r>
              <a:rPr spc="-60" dirty="0"/>
              <a:t> </a:t>
            </a:r>
            <a:r>
              <a:rPr dirty="0"/>
              <a:t>places,</a:t>
            </a:r>
            <a:r>
              <a:rPr spc="-55" dirty="0"/>
              <a:t> </a:t>
            </a:r>
            <a:r>
              <a:rPr dirty="0"/>
              <a:t>near</a:t>
            </a:r>
            <a:r>
              <a:rPr spc="-60" dirty="0"/>
              <a:t> </a:t>
            </a:r>
            <a:r>
              <a:rPr dirty="0"/>
              <a:t>sea,</a:t>
            </a:r>
            <a:r>
              <a:rPr spc="-60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dirty="0"/>
              <a:t>example</a:t>
            </a:r>
            <a:r>
              <a:rPr spc="-60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have</a:t>
            </a:r>
            <a:r>
              <a:rPr spc="-60" dirty="0"/>
              <a:t> </a:t>
            </a:r>
            <a:r>
              <a:rPr dirty="0"/>
              <a:t>a</a:t>
            </a:r>
            <a:r>
              <a:rPr spc="-60" dirty="0"/>
              <a:t> </a:t>
            </a:r>
            <a:r>
              <a:rPr dirty="0"/>
              <a:t>good</a:t>
            </a:r>
            <a:r>
              <a:rPr spc="-60" dirty="0"/>
              <a:t> </a:t>
            </a:r>
            <a:r>
              <a:rPr dirty="0"/>
              <a:t>logistic</a:t>
            </a:r>
            <a:r>
              <a:rPr spc="-55" dirty="0"/>
              <a:t> </a:t>
            </a:r>
            <a:r>
              <a:rPr spc="-10" dirty="0"/>
              <a:t>infrastructure 	around.</a:t>
            </a:r>
          </a:p>
          <a:p>
            <a:pPr marL="310515" indent="-186055">
              <a:lnSpc>
                <a:spcPct val="100000"/>
              </a:lnSpc>
              <a:spcBef>
                <a:spcPts val="1390"/>
              </a:spcBef>
              <a:buChar char="•"/>
              <a:tabLst>
                <a:tab pos="310515" algn="l"/>
              </a:tabLst>
            </a:pPr>
            <a:r>
              <a:rPr dirty="0"/>
              <a:t>Most</a:t>
            </a:r>
            <a:r>
              <a:rPr spc="-80" dirty="0"/>
              <a:t> </a:t>
            </a:r>
            <a:r>
              <a:rPr dirty="0"/>
              <a:t>launches</a:t>
            </a:r>
            <a:r>
              <a:rPr spc="-55" dirty="0"/>
              <a:t> </a:t>
            </a:r>
            <a:r>
              <a:rPr dirty="0"/>
              <a:t>happens</a:t>
            </a:r>
            <a:r>
              <a:rPr spc="-65" dirty="0"/>
              <a:t> </a:t>
            </a:r>
            <a:r>
              <a:rPr dirty="0"/>
              <a:t>at</a:t>
            </a:r>
            <a:r>
              <a:rPr spc="-75" dirty="0"/>
              <a:t> </a:t>
            </a:r>
            <a:r>
              <a:rPr dirty="0"/>
              <a:t>east</a:t>
            </a:r>
            <a:r>
              <a:rPr spc="-65" dirty="0"/>
              <a:t> </a:t>
            </a:r>
            <a:r>
              <a:rPr dirty="0"/>
              <a:t>cost</a:t>
            </a:r>
            <a:r>
              <a:rPr spc="-70" dirty="0"/>
              <a:t> </a:t>
            </a:r>
            <a:r>
              <a:rPr dirty="0"/>
              <a:t>launch</a:t>
            </a:r>
            <a:r>
              <a:rPr spc="-70" dirty="0"/>
              <a:t> </a:t>
            </a:r>
            <a:r>
              <a:rPr spc="-10" dirty="0"/>
              <a:t>sites.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8309" y="3237864"/>
            <a:ext cx="3677285" cy="26479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0900" y="396240"/>
            <a:ext cx="15843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Results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16309" y="6092388"/>
            <a:ext cx="2476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19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1808479"/>
            <a:ext cx="7266305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8120" marR="5080" indent="-186055">
              <a:lnSpc>
                <a:spcPct val="98700"/>
              </a:lnSpc>
              <a:spcBef>
                <a:spcPts val="135"/>
              </a:spcBef>
              <a:buChar char="•"/>
              <a:tabLst>
                <a:tab pos="200025" algn="l"/>
                <a:tab pos="661606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Predictive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Analysis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showed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that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Decision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Tree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Classifier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best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model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predict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landings,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having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accuracy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over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87%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accuracy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for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test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over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	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94%.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396240"/>
            <a:ext cx="15062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5409" rIns="0" bIns="0" rtlCol="0">
            <a:spAutoFit/>
          </a:bodyPr>
          <a:lstStyle/>
          <a:p>
            <a:pPr marL="160020">
              <a:lnSpc>
                <a:spcPts val="1870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1080769" y="1931670"/>
            <a:ext cx="2687320" cy="310515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50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Executive</a:t>
            </a:r>
            <a:r>
              <a:rPr sz="2200" spc="-114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41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59905"/>
            <a:ext cx="12186920" cy="129745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735658"/>
            <a:ext cx="12186920" cy="5462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877188"/>
            <a:ext cx="12186920" cy="79993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1101717"/>
            <a:ext cx="12186920" cy="214629"/>
            <a:chOff x="0" y="1101717"/>
            <a:chExt cx="12186920" cy="214629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01717"/>
              <a:ext cx="12186920" cy="1755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101717"/>
              <a:ext cx="12186920" cy="2146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287068"/>
              <a:ext cx="12186920" cy="2926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1511442"/>
            <a:ext cx="12186920" cy="29845"/>
            <a:chOff x="0" y="1511442"/>
            <a:chExt cx="12186920" cy="2984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11442"/>
              <a:ext cx="12186920" cy="292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511442"/>
              <a:ext cx="12186920" cy="2926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2155294"/>
            <a:ext cx="12186920" cy="48895"/>
            <a:chOff x="0" y="2155294"/>
            <a:chExt cx="12186920" cy="488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155294"/>
              <a:ext cx="12186920" cy="487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155294"/>
              <a:ext cx="12186920" cy="48776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09461" y="2282113"/>
            <a:ext cx="877458" cy="2926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2282113"/>
            <a:ext cx="12186920" cy="224790"/>
            <a:chOff x="0" y="2282113"/>
            <a:chExt cx="12186920" cy="224790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84600" y="2282113"/>
              <a:ext cx="1598923" cy="292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282113"/>
              <a:ext cx="12186920" cy="292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67959" y="2330889"/>
              <a:ext cx="818961" cy="1170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84600" y="2330889"/>
              <a:ext cx="1598923" cy="1170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2330889"/>
              <a:ext cx="12186920" cy="1755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2477220"/>
              <a:ext cx="12186920" cy="2926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0" y="2623549"/>
            <a:ext cx="12182475" cy="156210"/>
            <a:chOff x="0" y="2623549"/>
            <a:chExt cx="12182475" cy="156210"/>
          </a:xfrm>
        </p:grpSpPr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82231" y="2623549"/>
              <a:ext cx="3855940" cy="15608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0" y="2623549"/>
              <a:ext cx="12182475" cy="151765"/>
            </a:xfrm>
            <a:custGeom>
              <a:avLst/>
              <a:gdLst/>
              <a:ahLst/>
              <a:cxnLst/>
              <a:rect l="l" t="t" r="r" b="b"/>
              <a:pathLst>
                <a:path w="12182475" h="151764">
                  <a:moveTo>
                    <a:pt x="12182044" y="151207"/>
                  </a:moveTo>
                  <a:lnTo>
                    <a:pt x="0" y="151207"/>
                  </a:lnTo>
                  <a:lnTo>
                    <a:pt x="0" y="0"/>
                  </a:lnTo>
                  <a:lnTo>
                    <a:pt x="12182044" y="0"/>
                  </a:lnTo>
                  <a:lnTo>
                    <a:pt x="12182044" y="151207"/>
                  </a:lnTo>
                  <a:close/>
                </a:path>
              </a:pathLst>
            </a:custGeom>
            <a:solidFill>
              <a:srgbClr val="0A49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55998" y="2557195"/>
            <a:ext cx="84137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dirty="0">
                <a:solidFill>
                  <a:srgbClr val="E1FBFF"/>
                </a:solidFill>
                <a:latin typeface="Arial MT"/>
                <a:cs typeface="Arial MT"/>
              </a:rPr>
              <a:t>Section</a:t>
            </a:r>
            <a:r>
              <a:rPr sz="1500" spc="160" dirty="0">
                <a:solidFill>
                  <a:srgbClr val="E1FBFF"/>
                </a:solidFill>
                <a:latin typeface="Arial MT"/>
                <a:cs typeface="Arial MT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0" y="2877188"/>
            <a:ext cx="12186920" cy="4877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896957" y="3208869"/>
            <a:ext cx="3344545" cy="459105"/>
          </a:xfrm>
          <a:custGeom>
            <a:avLst/>
            <a:gdLst/>
            <a:ahLst/>
            <a:cxnLst/>
            <a:rect l="l" t="t" r="r" b="b"/>
            <a:pathLst>
              <a:path w="3344545" h="459104">
                <a:moveTo>
                  <a:pt x="3344090" y="458500"/>
                </a:moveTo>
                <a:lnTo>
                  <a:pt x="0" y="458500"/>
                </a:lnTo>
                <a:lnTo>
                  <a:pt x="0" y="0"/>
                </a:lnTo>
                <a:lnTo>
                  <a:pt x="3344090" y="0"/>
                </a:lnTo>
                <a:lnTo>
                  <a:pt x="3344090" y="458500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38792" y="3069350"/>
            <a:ext cx="342963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50" spc="130" dirty="0">
                <a:solidFill>
                  <a:srgbClr val="FFFFFF"/>
                </a:solidFill>
              </a:rPr>
              <a:t>Insights</a:t>
            </a:r>
            <a:r>
              <a:rPr sz="3850" spc="150" dirty="0">
                <a:solidFill>
                  <a:srgbClr val="FFFFFF"/>
                </a:solidFill>
              </a:rPr>
              <a:t> </a:t>
            </a:r>
            <a:r>
              <a:rPr sz="3850" spc="110" dirty="0">
                <a:solidFill>
                  <a:srgbClr val="FFFFFF"/>
                </a:solidFill>
              </a:rPr>
              <a:t>drawn</a:t>
            </a:r>
            <a:endParaRPr sz="3850"/>
          </a:p>
        </p:txBody>
      </p:sp>
      <p:grpSp>
        <p:nvGrpSpPr>
          <p:cNvPr id="30" name="object 30"/>
          <p:cNvGrpSpPr/>
          <p:nvPr/>
        </p:nvGrpSpPr>
        <p:grpSpPr>
          <a:xfrm>
            <a:off x="0" y="3735658"/>
            <a:ext cx="12186920" cy="429259"/>
            <a:chOff x="0" y="3735658"/>
            <a:chExt cx="12186920" cy="429259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3735658"/>
              <a:ext cx="12186920" cy="2926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7708" y="3803945"/>
              <a:ext cx="2145030" cy="361315"/>
            </a:xfrm>
            <a:custGeom>
              <a:avLst/>
              <a:gdLst/>
              <a:ahLst/>
              <a:cxnLst/>
              <a:rect l="l" t="t" r="r" b="b"/>
              <a:pathLst>
                <a:path w="2145030" h="361314">
                  <a:moveTo>
                    <a:pt x="2144897" y="360947"/>
                  </a:moveTo>
                  <a:lnTo>
                    <a:pt x="0" y="360947"/>
                  </a:lnTo>
                  <a:lnTo>
                    <a:pt x="0" y="0"/>
                  </a:lnTo>
                  <a:lnTo>
                    <a:pt x="2144897" y="0"/>
                  </a:lnTo>
                  <a:lnTo>
                    <a:pt x="2144897" y="360947"/>
                  </a:lnTo>
                  <a:close/>
                </a:path>
              </a:pathLst>
            </a:custGeom>
            <a:solidFill>
              <a:srgbClr val="0849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0031" y="3610771"/>
            <a:ext cx="2147570" cy="669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4200" spc="-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-465" dirty="0">
                <a:solidFill>
                  <a:srgbClr val="FFFFFF"/>
                </a:solidFill>
                <a:latin typeface="Arial MT"/>
                <a:cs typeface="Arial MT"/>
              </a:rPr>
              <a:t>EDA</a:t>
            </a:r>
            <a:endParaRPr sz="4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0" y="4818500"/>
            <a:ext cx="12186920" cy="321945"/>
            <a:chOff x="0" y="4818500"/>
            <a:chExt cx="12186920" cy="321945"/>
          </a:xfrm>
        </p:grpSpPr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26455" y="4886787"/>
              <a:ext cx="760463" cy="25363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60092" y="4818500"/>
              <a:ext cx="2144897" cy="3219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4818500"/>
              <a:ext cx="12186920" cy="321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984" y="1383664"/>
            <a:ext cx="10521315" cy="23723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05" dirty="0"/>
              <a:t> </a:t>
            </a:r>
            <a:r>
              <a:rPr dirty="0"/>
              <a:t>Number</a:t>
            </a:r>
            <a:r>
              <a:rPr spc="-95" dirty="0"/>
              <a:t> </a:t>
            </a:r>
            <a:r>
              <a:rPr dirty="0"/>
              <a:t>vs.</a:t>
            </a:r>
            <a:r>
              <a:rPr spc="-95" dirty="0"/>
              <a:t> </a:t>
            </a:r>
            <a:r>
              <a:rPr dirty="0"/>
              <a:t>Launch</a:t>
            </a:r>
            <a:r>
              <a:rPr spc="-110" dirty="0"/>
              <a:t> </a:t>
            </a:r>
            <a:r>
              <a:rPr spc="-20" dirty="0"/>
              <a:t>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789" y="3872229"/>
            <a:ext cx="9289415" cy="20586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97485" marR="16510" indent="-184785">
              <a:lnSpc>
                <a:spcPct val="100600"/>
              </a:lnSpc>
              <a:spcBef>
                <a:spcPts val="85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According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plot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above,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it’s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possible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verify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that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best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site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nowadays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CCAF5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SLC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40,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where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most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recent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were 	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successful;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38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second</a:t>
            </a:r>
            <a:r>
              <a:rPr sz="22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place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VAFB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SLC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4E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third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place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KSC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LC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39A;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It’s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also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possible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that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general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rate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improved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over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time.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309" y="382270"/>
            <a:ext cx="247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21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284" y="1360805"/>
            <a:ext cx="10633710" cy="23723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Payload</a:t>
            </a:r>
            <a:r>
              <a:rPr spc="-95" dirty="0"/>
              <a:t> </a:t>
            </a:r>
            <a:r>
              <a:rPr dirty="0"/>
              <a:t>vs.</a:t>
            </a:r>
            <a:r>
              <a:rPr spc="-90" dirty="0"/>
              <a:t> </a:t>
            </a:r>
            <a:r>
              <a:rPr dirty="0"/>
              <a:t>Launch</a:t>
            </a:r>
            <a:r>
              <a:rPr spc="-95" dirty="0"/>
              <a:t> </a:t>
            </a:r>
            <a:r>
              <a:rPr spc="-20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1759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22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8839" y="3959859"/>
            <a:ext cx="10116820" cy="15405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7485" marR="935355" indent="-184785">
              <a:lnSpc>
                <a:spcPct val="100800"/>
              </a:lnSpc>
              <a:spcBef>
                <a:spcPts val="75"/>
              </a:spcBef>
              <a:buClr>
                <a:srgbClr val="000000"/>
              </a:buClr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over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9,000kg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(about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weight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school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bus)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have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excellent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rate;</a:t>
            </a:r>
            <a:endParaRPr sz="2200">
              <a:latin typeface="Arial MT"/>
              <a:cs typeface="Arial MT"/>
            </a:endParaRPr>
          </a:p>
          <a:p>
            <a:pPr marL="197485" marR="5080" indent="-184785">
              <a:lnSpc>
                <a:spcPts val="2600"/>
              </a:lnSpc>
              <a:spcBef>
                <a:spcPts val="1510"/>
              </a:spcBef>
              <a:buClr>
                <a:srgbClr val="000000"/>
              </a:buClr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over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12,000kg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seems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possible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only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CCAFS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SLC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40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KSC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LC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39A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Success</a:t>
            </a:r>
            <a:r>
              <a:rPr spc="-80" dirty="0"/>
              <a:t> </a:t>
            </a:r>
            <a:r>
              <a:rPr dirty="0"/>
              <a:t>Rate</a:t>
            </a:r>
            <a:r>
              <a:rPr spc="-75" dirty="0"/>
              <a:t> </a:t>
            </a:r>
            <a:r>
              <a:rPr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70" dirty="0"/>
              <a:t> </a:t>
            </a:r>
            <a:r>
              <a:rPr spc="-2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870709"/>
            <a:ext cx="5744845" cy="3595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biggest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rates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happens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9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orbits:</a:t>
            </a:r>
            <a:endParaRPr sz="2200">
              <a:latin typeface="Arial MT"/>
              <a:cs typeface="Arial MT"/>
            </a:endParaRPr>
          </a:p>
          <a:p>
            <a:pPr marL="655320" lvl="1" indent="-193675">
              <a:lnSpc>
                <a:spcPct val="100000"/>
              </a:lnSpc>
              <a:spcBef>
                <a:spcPts val="1460"/>
              </a:spcBef>
              <a:buChar char="•"/>
              <a:tabLst>
                <a:tab pos="655320" algn="l"/>
              </a:tabLst>
            </a:pP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ES-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L1;</a:t>
            </a:r>
            <a:endParaRPr sz="1800">
              <a:latin typeface="Arial MT"/>
              <a:cs typeface="Arial MT"/>
            </a:endParaRPr>
          </a:p>
          <a:p>
            <a:pPr marL="655320" lvl="1" indent="-193675">
              <a:lnSpc>
                <a:spcPct val="100000"/>
              </a:lnSpc>
              <a:spcBef>
                <a:spcPts val="1400"/>
              </a:spcBef>
              <a:buChar char="•"/>
              <a:tabLst>
                <a:tab pos="655320" algn="l"/>
              </a:tabLst>
            </a:pP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GEO;</a:t>
            </a:r>
            <a:endParaRPr sz="1800">
              <a:latin typeface="Arial MT"/>
              <a:cs typeface="Arial MT"/>
            </a:endParaRPr>
          </a:p>
          <a:p>
            <a:pPr marL="655320" lvl="1" indent="-193675">
              <a:lnSpc>
                <a:spcPct val="100000"/>
              </a:lnSpc>
              <a:spcBef>
                <a:spcPts val="1400"/>
              </a:spcBef>
              <a:buChar char="•"/>
              <a:tabLst>
                <a:tab pos="65532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HEO;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655320" lvl="1" indent="-193675">
              <a:lnSpc>
                <a:spcPct val="100000"/>
              </a:lnSpc>
              <a:spcBef>
                <a:spcPts val="1410"/>
              </a:spcBef>
              <a:buChar char="•"/>
              <a:tabLst>
                <a:tab pos="655320" algn="l"/>
              </a:tabLst>
            </a:pP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SSO.</a:t>
            </a:r>
            <a:endParaRPr sz="18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34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Followed</a:t>
            </a:r>
            <a:r>
              <a:rPr sz="2200" spc="-10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by:</a:t>
            </a:r>
            <a:endParaRPr sz="2200">
              <a:latin typeface="Arial MT"/>
              <a:cs typeface="Arial MT"/>
            </a:endParaRPr>
          </a:p>
          <a:p>
            <a:pPr marL="655320" lvl="1" indent="-193675">
              <a:lnSpc>
                <a:spcPct val="100000"/>
              </a:lnSpc>
              <a:spcBef>
                <a:spcPts val="1460"/>
              </a:spcBef>
              <a:buChar char="•"/>
              <a:tabLst>
                <a:tab pos="65532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VLEO</a:t>
            </a:r>
            <a:r>
              <a:rPr sz="18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(above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80%);</a:t>
            </a:r>
            <a:r>
              <a:rPr sz="18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655320" lvl="1" indent="-193675">
              <a:lnSpc>
                <a:spcPct val="100000"/>
              </a:lnSpc>
              <a:spcBef>
                <a:spcPts val="1400"/>
              </a:spcBef>
              <a:buChar char="•"/>
              <a:tabLst>
                <a:tab pos="65532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LFO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(above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70%).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284" y="1869465"/>
            <a:ext cx="3543300" cy="2666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1759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984" y="1597025"/>
            <a:ext cx="10655300" cy="23723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90" dirty="0"/>
              <a:t> </a:t>
            </a:r>
            <a:r>
              <a:rPr dirty="0"/>
              <a:t>Number</a:t>
            </a:r>
            <a:r>
              <a:rPr spc="-85" dirty="0"/>
              <a:t> </a:t>
            </a:r>
            <a:r>
              <a:rPr dirty="0"/>
              <a:t>vs.</a:t>
            </a:r>
            <a:r>
              <a:rPr spc="-75" dirty="0"/>
              <a:t> </a:t>
            </a:r>
            <a:r>
              <a:rPr dirty="0"/>
              <a:t>Orbit</a:t>
            </a:r>
            <a:r>
              <a:rPr spc="-80" dirty="0"/>
              <a:t> </a:t>
            </a:r>
            <a:r>
              <a:rPr spc="-20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1759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24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539" y="4066539"/>
            <a:ext cx="9171305" cy="138176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Apparently,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rate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improved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over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time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all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orbits;</a:t>
            </a:r>
            <a:endParaRPr sz="2200">
              <a:latin typeface="Arial MT"/>
              <a:cs typeface="Arial MT"/>
            </a:endParaRPr>
          </a:p>
          <a:p>
            <a:pPr marL="198120" marR="5080" indent="-186055">
              <a:lnSpc>
                <a:spcPts val="2600"/>
              </a:lnSpc>
              <a:spcBef>
                <a:spcPts val="1520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VLEO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orbit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seems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new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business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opportunity,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due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recent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increase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of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its</a:t>
            </a:r>
            <a:r>
              <a:rPr sz="22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frequency.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984" y="1442085"/>
            <a:ext cx="10643235" cy="23723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Payload</a:t>
            </a:r>
            <a:r>
              <a:rPr spc="-75" dirty="0"/>
              <a:t> </a:t>
            </a:r>
            <a:r>
              <a:rPr dirty="0"/>
              <a:t>vs.</a:t>
            </a:r>
            <a:r>
              <a:rPr spc="-75" dirty="0"/>
              <a:t> </a:t>
            </a:r>
            <a:r>
              <a:rPr dirty="0"/>
              <a:t>Orbit</a:t>
            </a:r>
            <a:r>
              <a:rPr spc="-70" dirty="0"/>
              <a:t> </a:t>
            </a:r>
            <a:r>
              <a:rPr spc="-20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1759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25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539" y="3898900"/>
            <a:ext cx="10062845" cy="156718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51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Apparently,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there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no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relation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between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rate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orbit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GTO;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41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ISS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orbit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has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widest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range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good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rate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success;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There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few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orbits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SO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GEO.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Launch</a:t>
            </a:r>
            <a:r>
              <a:rPr spc="-114" dirty="0"/>
              <a:t> </a:t>
            </a:r>
            <a:r>
              <a:rPr dirty="0"/>
              <a:t>Success</a:t>
            </a:r>
            <a:r>
              <a:rPr spc="-114" dirty="0"/>
              <a:t> </a:t>
            </a:r>
            <a:r>
              <a:rPr dirty="0"/>
              <a:t>Yearly</a:t>
            </a:r>
            <a:r>
              <a:rPr spc="-114" dirty="0"/>
              <a:t> </a:t>
            </a:r>
            <a:r>
              <a:rPr spc="-1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2071370"/>
            <a:ext cx="5647690" cy="18643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98120" marR="5080" indent="-186055">
              <a:lnSpc>
                <a:spcPts val="2610"/>
              </a:lnSpc>
              <a:spcBef>
                <a:spcPts val="210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rate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started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increasing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2013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and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kept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until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2020;</a:t>
            </a:r>
            <a:endParaRPr sz="2200">
              <a:latin typeface="Arial MT"/>
              <a:cs typeface="Arial MT"/>
            </a:endParaRPr>
          </a:p>
          <a:p>
            <a:pPr marL="198120" marR="610235" indent="-186055" algn="just">
              <a:lnSpc>
                <a:spcPct val="98700"/>
              </a:lnSpc>
              <a:spcBef>
                <a:spcPts val="1335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It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seems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that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first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three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years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were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period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adjusts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improvement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of 	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technology.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284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1759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70" dirty="0"/>
              <a:t> </a:t>
            </a:r>
            <a:r>
              <a:rPr dirty="0"/>
              <a:t>Launch</a:t>
            </a:r>
            <a:r>
              <a:rPr spc="-60" dirty="0"/>
              <a:t> </a:t>
            </a:r>
            <a:r>
              <a:rPr dirty="0"/>
              <a:t>Site</a:t>
            </a:r>
            <a:r>
              <a:rPr spc="-65" dirty="0"/>
              <a:t> </a:t>
            </a:r>
            <a:r>
              <a:rPr spc="-10" dirty="0"/>
              <a:t>Names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27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827529"/>
            <a:ext cx="5842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According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data,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there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four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sites:</a:t>
            </a:r>
            <a:endParaRPr sz="22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24000" y="2617470"/>
          <a:ext cx="1894839" cy="176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CCAFS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LC-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40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CCAFS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SLC-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40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KSC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LC-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39A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VAFB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SLC-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4E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91539" y="4817109"/>
            <a:ext cx="9403715" cy="6985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8120" marR="5080" indent="-186055">
              <a:lnSpc>
                <a:spcPct val="100800"/>
              </a:lnSpc>
              <a:spcBef>
                <a:spcPts val="75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They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obtained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selecting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unique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occurrences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“launch_site”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values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from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dataset.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Launch</a:t>
            </a:r>
            <a:r>
              <a:rPr spc="-90" dirty="0"/>
              <a:t> </a:t>
            </a:r>
            <a:r>
              <a:rPr dirty="0"/>
              <a:t>Site</a:t>
            </a:r>
            <a:r>
              <a:rPr spc="-90" dirty="0"/>
              <a:t> </a:t>
            </a:r>
            <a:r>
              <a:rPr dirty="0"/>
              <a:t>Names</a:t>
            </a:r>
            <a:r>
              <a:rPr spc="-95" dirty="0"/>
              <a:t> </a:t>
            </a:r>
            <a:r>
              <a:rPr dirty="0"/>
              <a:t>Begin</a:t>
            </a:r>
            <a:r>
              <a:rPr spc="-85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spc="-10" dirty="0"/>
              <a:t>'CCA'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28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442720"/>
            <a:ext cx="60286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5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records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where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sites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begin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with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`CCA`:</a:t>
            </a:r>
            <a:endParaRPr sz="22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43280" y="1930400"/>
          <a:ext cx="10717528" cy="2893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4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545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UTC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387350">
                        <a:lnSpc>
                          <a:spcPts val="1420"/>
                        </a:lnSpc>
                        <a:spcBef>
                          <a:spcPts val="240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Booster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Launch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Payload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271145">
                        <a:lnSpc>
                          <a:spcPts val="1420"/>
                        </a:lnSpc>
                        <a:spcBef>
                          <a:spcPts val="24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Payload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Mass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Orbit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38430">
                        <a:lnSpc>
                          <a:spcPts val="1420"/>
                        </a:lnSpc>
                        <a:spcBef>
                          <a:spcPts val="24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Mission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Outcome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551180">
                        <a:lnSpc>
                          <a:spcPts val="1420"/>
                        </a:lnSpc>
                        <a:spcBef>
                          <a:spcPts val="24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Landing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Outcome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20" dirty="0">
                          <a:latin typeface="Arial MT"/>
                          <a:cs typeface="Arial MT"/>
                        </a:rPr>
                        <a:t>2010-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06-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04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18:45:00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v1.0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B0003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CCA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FS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LC-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40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222885">
                        <a:lnSpc>
                          <a:spcPts val="1180"/>
                        </a:lnSpc>
                        <a:spcBef>
                          <a:spcPts val="23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Dragon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 Spacecraft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Qualification</a:t>
                      </a:r>
                      <a:r>
                        <a:rPr sz="10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Unit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50" dirty="0">
                          <a:latin typeface="Arial MT"/>
                          <a:cs typeface="Arial MT"/>
                        </a:rPr>
                        <a:t>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25" dirty="0">
                          <a:latin typeface="Arial MT"/>
                          <a:cs typeface="Arial MT"/>
                        </a:rPr>
                        <a:t>LEO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SpaceX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Success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567055">
                        <a:lnSpc>
                          <a:spcPts val="1180"/>
                        </a:lnSpc>
                        <a:spcBef>
                          <a:spcPts val="235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Failure 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(parachute)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000" spc="-20" dirty="0">
                          <a:latin typeface="Arial MT"/>
                          <a:cs typeface="Arial MT"/>
                        </a:rPr>
                        <a:t>2010-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12-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08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15:43:00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v1.0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B0004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CCA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FS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LC-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40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208279">
                        <a:lnSpc>
                          <a:spcPts val="1180"/>
                        </a:lnSpc>
                        <a:spcBef>
                          <a:spcPts val="23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Dragon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demo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flight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C1,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two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CubeSats,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barrel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Brouere cheese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Arial MT"/>
                          <a:cs typeface="Arial MT"/>
                        </a:rPr>
                        <a:t>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LEO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(ISS)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1600" marR="145415">
                        <a:lnSpc>
                          <a:spcPts val="1180"/>
                        </a:lnSpc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NASA</a:t>
                      </a:r>
                      <a:r>
                        <a:rPr sz="1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(COTS) 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NRO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Success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2870" marR="567055">
                        <a:lnSpc>
                          <a:spcPts val="1180"/>
                        </a:lnSpc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Failure 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(parachute)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00" spc="-20" dirty="0">
                          <a:latin typeface="Arial MT"/>
                          <a:cs typeface="Arial MT"/>
                        </a:rPr>
                        <a:t>2012-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05-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22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07:44:00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v1.0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B0005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CCA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FS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LC-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40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208279">
                        <a:lnSpc>
                          <a:spcPts val="1180"/>
                        </a:lnSpc>
                        <a:spcBef>
                          <a:spcPts val="24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Dragon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demo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flight 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C2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00" spc="-25" dirty="0">
                          <a:latin typeface="Arial MT"/>
                          <a:cs typeface="Arial MT"/>
                        </a:rPr>
                        <a:t>525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LEO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(ISS)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NASA</a:t>
                      </a:r>
                      <a:r>
                        <a:rPr sz="1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(COTS)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Success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attempt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spc="-20" dirty="0">
                          <a:latin typeface="Arial MT"/>
                          <a:cs typeface="Arial MT"/>
                        </a:rPr>
                        <a:t>2012-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10-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08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00:35:00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v1.0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B0006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CCA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FS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LC-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40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SpaceX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CRS-</a:t>
                      </a:r>
                      <a:r>
                        <a:rPr sz="1000" spc="-50" dirty="0">
                          <a:latin typeface="Arial MT"/>
                          <a:cs typeface="Arial MT"/>
                        </a:rPr>
                        <a:t>1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spc="-25" dirty="0">
                          <a:latin typeface="Arial MT"/>
                          <a:cs typeface="Arial MT"/>
                        </a:rPr>
                        <a:t>500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LEO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(ISS)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NASA</a:t>
                      </a:r>
                      <a:r>
                        <a:rPr sz="1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(CRS)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Success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attempt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spc="-20" dirty="0">
                          <a:latin typeface="Arial MT"/>
                          <a:cs typeface="Arial MT"/>
                        </a:rPr>
                        <a:t>2013-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03-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01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15:10:00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v1.0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B0007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CCA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FS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LC-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40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SpaceX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CRS-</a:t>
                      </a:r>
                      <a:r>
                        <a:rPr sz="1000" spc="-50" dirty="0">
                          <a:latin typeface="Arial MT"/>
                          <a:cs typeface="Arial MT"/>
                        </a:rPr>
                        <a:t>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spc="-25" dirty="0">
                          <a:latin typeface="Arial MT"/>
                          <a:cs typeface="Arial MT"/>
                        </a:rPr>
                        <a:t>677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LEO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(ISS)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NASA</a:t>
                      </a:r>
                      <a:r>
                        <a:rPr sz="1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(CRS)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spc="-10" dirty="0">
                          <a:latin typeface="Arial MT"/>
                          <a:cs typeface="Arial MT"/>
                        </a:rPr>
                        <a:t>Success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attemp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91539" y="5151120"/>
            <a:ext cx="76060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Here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can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five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samples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Cape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Canaveral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launches.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Executive</a:t>
            </a:r>
            <a:r>
              <a:rPr spc="-15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5409" rIns="0" bIns="0" rtlCol="0">
            <a:spAutoFit/>
          </a:bodyPr>
          <a:lstStyle/>
          <a:p>
            <a:pPr marL="160020">
              <a:lnSpc>
                <a:spcPts val="187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1080769" y="1180112"/>
            <a:ext cx="9179560" cy="4246880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marL="197485" indent="-184785">
              <a:lnSpc>
                <a:spcPct val="100000"/>
              </a:lnSpc>
              <a:spcBef>
                <a:spcPts val="1625"/>
              </a:spcBef>
              <a:buChar char="•"/>
              <a:tabLst>
                <a:tab pos="19748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following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methodologies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used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analyze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data:</a:t>
            </a:r>
            <a:endParaRPr sz="2200">
              <a:latin typeface="Arial MT"/>
              <a:cs typeface="Arial MT"/>
            </a:endParaRPr>
          </a:p>
          <a:p>
            <a:pPr marL="655955" lvl="1" indent="-194945">
              <a:lnSpc>
                <a:spcPct val="100000"/>
              </a:lnSpc>
              <a:spcBef>
                <a:spcPts val="1250"/>
              </a:spcBef>
              <a:buChar char="•"/>
              <a:tabLst>
                <a:tab pos="65595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Collection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using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web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scraping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SpaceX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API;</a:t>
            </a:r>
            <a:endParaRPr sz="1800">
              <a:latin typeface="Arial MT"/>
              <a:cs typeface="Arial MT"/>
            </a:endParaRPr>
          </a:p>
          <a:p>
            <a:pPr marL="654685" marR="306705" lvl="1" indent="-193675">
              <a:lnSpc>
                <a:spcPct val="112999"/>
              </a:lnSpc>
              <a:spcBef>
                <a:spcPts val="900"/>
              </a:spcBef>
              <a:buChar char="•"/>
              <a:tabLst>
                <a:tab pos="65659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Exploratory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Analysis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(EDA),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including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wrangling,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visualization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and 	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interactive</a:t>
            </a:r>
            <a:r>
              <a:rPr sz="18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visual</a:t>
            </a:r>
            <a:r>
              <a:rPr sz="18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analytics;</a:t>
            </a:r>
            <a:endParaRPr sz="1800">
              <a:latin typeface="Arial MT"/>
              <a:cs typeface="Arial MT"/>
            </a:endParaRPr>
          </a:p>
          <a:p>
            <a:pPr marL="655955" lvl="1" indent="-194945">
              <a:lnSpc>
                <a:spcPct val="100000"/>
              </a:lnSpc>
              <a:spcBef>
                <a:spcPts val="1450"/>
              </a:spcBef>
              <a:buChar char="•"/>
              <a:tabLst>
                <a:tab pos="65595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Machine</a:t>
            </a:r>
            <a:r>
              <a:rPr sz="18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Learning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Prediction.</a:t>
            </a:r>
            <a:endParaRPr sz="1800">
              <a:latin typeface="Arial MT"/>
              <a:cs typeface="Arial MT"/>
            </a:endParaRPr>
          </a:p>
          <a:p>
            <a:pPr marL="197485" indent="-184785">
              <a:lnSpc>
                <a:spcPct val="100000"/>
              </a:lnSpc>
              <a:spcBef>
                <a:spcPts val="1100"/>
              </a:spcBef>
              <a:buChar char="•"/>
              <a:tabLst>
                <a:tab pos="19748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Summary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all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655955" lvl="1" indent="-194945">
              <a:lnSpc>
                <a:spcPct val="100000"/>
              </a:lnSpc>
              <a:spcBef>
                <a:spcPts val="1220"/>
              </a:spcBef>
              <a:buChar char="•"/>
              <a:tabLst>
                <a:tab pos="65595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It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was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possible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collected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valuable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from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public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sources;</a:t>
            </a:r>
            <a:endParaRPr sz="1800">
              <a:latin typeface="Arial MT"/>
              <a:cs typeface="Arial MT"/>
            </a:endParaRPr>
          </a:p>
          <a:p>
            <a:pPr marL="655955" lvl="1" indent="-194945">
              <a:lnSpc>
                <a:spcPct val="100000"/>
              </a:lnSpc>
              <a:spcBef>
                <a:spcPts val="1190"/>
              </a:spcBef>
              <a:buChar char="•"/>
              <a:tabLst>
                <a:tab pos="65595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EDA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allowed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identify</a:t>
            </a:r>
            <a:r>
              <a:rPr sz="1800" spc="-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which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features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best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predict</a:t>
            </a:r>
            <a:r>
              <a:rPr sz="1800" spc="-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launchings;</a:t>
            </a:r>
            <a:endParaRPr sz="1800">
              <a:latin typeface="Arial MT"/>
              <a:cs typeface="Arial MT"/>
            </a:endParaRPr>
          </a:p>
          <a:p>
            <a:pPr marL="654685" marR="29845" lvl="1" indent="-193675">
              <a:lnSpc>
                <a:spcPct val="112999"/>
              </a:lnSpc>
              <a:spcBef>
                <a:spcPts val="919"/>
              </a:spcBef>
              <a:buChar char="•"/>
              <a:tabLst>
                <a:tab pos="65659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Machine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Learning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Prediction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showed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best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model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predict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which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characteristics 	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important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drive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this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opportunity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best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way,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using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collected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8304" y="2933700"/>
            <a:ext cx="1881505" cy="371475"/>
          </a:xfrm>
          <a:custGeom>
            <a:avLst/>
            <a:gdLst/>
            <a:ahLst/>
            <a:cxnLst/>
            <a:rect l="l" t="t" r="r" b="b"/>
            <a:pathLst>
              <a:path w="1881504" h="371475">
                <a:moveTo>
                  <a:pt x="1881505" y="0"/>
                </a:moveTo>
                <a:lnTo>
                  <a:pt x="0" y="0"/>
                </a:lnTo>
                <a:lnTo>
                  <a:pt x="0" y="371475"/>
                </a:lnTo>
                <a:lnTo>
                  <a:pt x="941069" y="371475"/>
                </a:lnTo>
                <a:lnTo>
                  <a:pt x="1881505" y="371475"/>
                </a:lnTo>
                <a:lnTo>
                  <a:pt x="1881505" y="0"/>
                </a:lnTo>
                <a:close/>
              </a:path>
            </a:pathLst>
          </a:custGeom>
          <a:solidFill>
            <a:srgbClr val="436F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66239" y="2907029"/>
            <a:ext cx="1586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40" dirty="0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sz="16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75" dirty="0">
                <a:solidFill>
                  <a:srgbClr val="FFFFFF"/>
                </a:solidFill>
                <a:latin typeface="Trebuchet MS"/>
                <a:cs typeface="Trebuchet MS"/>
              </a:rPr>
              <a:t>Payload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6239" y="3143250"/>
            <a:ext cx="491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75" dirty="0">
                <a:solidFill>
                  <a:srgbClr val="FFFFFF"/>
                </a:solidFill>
                <a:latin typeface="Trebuchet MS"/>
                <a:cs typeface="Trebuchet MS"/>
              </a:rPr>
              <a:t>(kg)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71954" y="2927350"/>
            <a:ext cx="1894205" cy="742950"/>
            <a:chOff x="1671954" y="2927350"/>
            <a:chExt cx="1894205" cy="742950"/>
          </a:xfrm>
        </p:grpSpPr>
        <p:sp>
          <p:nvSpPr>
            <p:cNvPr id="6" name="object 6"/>
            <p:cNvSpPr/>
            <p:nvPr/>
          </p:nvSpPr>
          <p:spPr>
            <a:xfrm>
              <a:off x="1671955" y="2927349"/>
              <a:ext cx="1894205" cy="396875"/>
            </a:xfrm>
            <a:custGeom>
              <a:avLst/>
              <a:gdLst/>
              <a:ahLst/>
              <a:cxnLst/>
              <a:rect l="l" t="t" r="r" b="b"/>
              <a:pathLst>
                <a:path w="1894204" h="396875">
                  <a:moveTo>
                    <a:pt x="1894205" y="358140"/>
                  </a:moveTo>
                  <a:lnTo>
                    <a:pt x="0" y="358140"/>
                  </a:lnTo>
                  <a:lnTo>
                    <a:pt x="0" y="396875"/>
                  </a:lnTo>
                  <a:lnTo>
                    <a:pt x="1894205" y="396875"/>
                  </a:lnTo>
                  <a:lnTo>
                    <a:pt x="1894205" y="358140"/>
                  </a:lnTo>
                  <a:close/>
                </a:path>
                <a:path w="1894204" h="396875">
                  <a:moveTo>
                    <a:pt x="189420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894205" y="12700"/>
                  </a:lnTo>
                  <a:lnTo>
                    <a:pt x="1894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4654" y="3324859"/>
              <a:ext cx="1868805" cy="345440"/>
            </a:xfrm>
            <a:custGeom>
              <a:avLst/>
              <a:gdLst/>
              <a:ahLst/>
              <a:cxnLst/>
              <a:rect l="l" t="t" r="r" b="b"/>
              <a:pathLst>
                <a:path w="1868804" h="345439">
                  <a:moveTo>
                    <a:pt x="1868805" y="0"/>
                  </a:moveTo>
                  <a:lnTo>
                    <a:pt x="0" y="0"/>
                  </a:lnTo>
                  <a:lnTo>
                    <a:pt x="0" y="345439"/>
                  </a:lnTo>
                  <a:lnTo>
                    <a:pt x="934719" y="345439"/>
                  </a:lnTo>
                  <a:lnTo>
                    <a:pt x="1868805" y="345439"/>
                  </a:lnTo>
                  <a:lnTo>
                    <a:pt x="1868805" y="0"/>
                  </a:lnTo>
                  <a:close/>
                </a:path>
              </a:pathLst>
            </a:custGeom>
            <a:solidFill>
              <a:srgbClr val="CED3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72589" y="3298190"/>
            <a:ext cx="865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latin typeface="Trebuchet MS"/>
                <a:cs typeface="Trebuchet MS"/>
              </a:rPr>
              <a:t>111.268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5409" rIns="0" bIns="0" rtlCol="0">
            <a:spAutoFit/>
          </a:bodyPr>
          <a:lstStyle/>
          <a:p>
            <a:pPr marL="44450">
              <a:lnSpc>
                <a:spcPts val="1910"/>
              </a:lnSpc>
            </a:pPr>
            <a:r>
              <a:rPr spc="-25" dirty="0"/>
              <a:t>29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Total</a:t>
            </a:r>
            <a:r>
              <a:rPr spc="-120" dirty="0"/>
              <a:t> </a:t>
            </a:r>
            <a:r>
              <a:rPr dirty="0"/>
              <a:t>Payload</a:t>
            </a:r>
            <a:r>
              <a:rPr spc="-114" dirty="0"/>
              <a:t> </a:t>
            </a:r>
            <a:r>
              <a:rPr spc="-20" dirty="0"/>
              <a:t>Mass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91539" y="1827529"/>
            <a:ext cx="58896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Total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carried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boosters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from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NASA: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1539" y="4400550"/>
            <a:ext cx="8161655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8120" marR="5080" indent="-186055">
              <a:lnSpc>
                <a:spcPts val="2600"/>
              </a:lnSpc>
              <a:spcBef>
                <a:spcPts val="219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Total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calculated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above,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summing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all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whose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codes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contain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‘CRS’,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which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corresponds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NASA.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6920" cy="6857365"/>
            <a:chOff x="0" y="0"/>
            <a:chExt cx="12186920" cy="6857365"/>
          </a:xfrm>
        </p:grpSpPr>
        <p:sp>
          <p:nvSpPr>
            <p:cNvPr id="3" name="object 3"/>
            <p:cNvSpPr/>
            <p:nvPr/>
          </p:nvSpPr>
          <p:spPr>
            <a:xfrm>
              <a:off x="1669414" y="3051175"/>
              <a:ext cx="2043430" cy="371475"/>
            </a:xfrm>
            <a:custGeom>
              <a:avLst/>
              <a:gdLst/>
              <a:ahLst/>
              <a:cxnLst/>
              <a:rect l="l" t="t" r="r" b="b"/>
              <a:pathLst>
                <a:path w="2043429" h="371475">
                  <a:moveTo>
                    <a:pt x="204343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1021715" y="371475"/>
                  </a:lnTo>
                  <a:lnTo>
                    <a:pt x="2043430" y="371475"/>
                  </a:lnTo>
                  <a:lnTo>
                    <a:pt x="2043430" y="0"/>
                  </a:lnTo>
                  <a:close/>
                </a:path>
              </a:pathLst>
            </a:custGeom>
            <a:solidFill>
              <a:srgbClr val="436F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63052" y="3044824"/>
              <a:ext cx="2057400" cy="396875"/>
            </a:xfrm>
            <a:custGeom>
              <a:avLst/>
              <a:gdLst/>
              <a:ahLst/>
              <a:cxnLst/>
              <a:rect l="l" t="t" r="r" b="b"/>
              <a:pathLst>
                <a:path w="2057400" h="396875">
                  <a:moveTo>
                    <a:pt x="2056777" y="358140"/>
                  </a:moveTo>
                  <a:lnTo>
                    <a:pt x="0" y="358140"/>
                  </a:lnTo>
                  <a:lnTo>
                    <a:pt x="0" y="396875"/>
                  </a:lnTo>
                  <a:lnTo>
                    <a:pt x="2056777" y="396875"/>
                  </a:lnTo>
                  <a:lnTo>
                    <a:pt x="2056777" y="358140"/>
                  </a:lnTo>
                  <a:close/>
                </a:path>
                <a:path w="2057400" h="396875">
                  <a:moveTo>
                    <a:pt x="205677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056777" y="12700"/>
                  </a:lnTo>
                  <a:lnTo>
                    <a:pt x="2056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5764" y="3442334"/>
              <a:ext cx="2030730" cy="345440"/>
            </a:xfrm>
            <a:custGeom>
              <a:avLst/>
              <a:gdLst/>
              <a:ahLst/>
              <a:cxnLst/>
              <a:rect l="l" t="t" r="r" b="b"/>
              <a:pathLst>
                <a:path w="2030729" h="345439">
                  <a:moveTo>
                    <a:pt x="2030730" y="0"/>
                  </a:moveTo>
                  <a:lnTo>
                    <a:pt x="0" y="0"/>
                  </a:lnTo>
                  <a:lnTo>
                    <a:pt x="0" y="345439"/>
                  </a:lnTo>
                  <a:lnTo>
                    <a:pt x="1015365" y="345439"/>
                  </a:lnTo>
                  <a:lnTo>
                    <a:pt x="2030730" y="345439"/>
                  </a:lnTo>
                  <a:lnTo>
                    <a:pt x="2030730" y="0"/>
                  </a:lnTo>
                  <a:close/>
                </a:path>
              </a:pathLst>
            </a:custGeom>
            <a:solidFill>
              <a:srgbClr val="CED3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57350" y="3023870"/>
            <a:ext cx="1976755" cy="66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45" dirty="0">
                <a:solidFill>
                  <a:srgbClr val="FFFFFF"/>
                </a:solidFill>
                <a:latin typeface="Trebuchet MS"/>
                <a:cs typeface="Trebuchet MS"/>
              </a:rPr>
              <a:t>Avg</a:t>
            </a:r>
            <a:r>
              <a:rPr sz="16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90" dirty="0">
                <a:solidFill>
                  <a:srgbClr val="FFFFFF"/>
                </a:solidFill>
                <a:latin typeface="Trebuchet MS"/>
                <a:cs typeface="Trebuchet MS"/>
              </a:rPr>
              <a:t>Payload</a:t>
            </a:r>
            <a:r>
              <a:rPr sz="160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75" dirty="0">
                <a:solidFill>
                  <a:srgbClr val="FFFFFF"/>
                </a:solidFill>
                <a:latin typeface="Trebuchet MS"/>
                <a:cs typeface="Trebuchet MS"/>
              </a:rPr>
              <a:t>(kg)</a:t>
            </a:r>
            <a:endParaRPr sz="1600">
              <a:latin typeface="Trebuchet MS"/>
              <a:cs typeface="Trebuchet MS"/>
            </a:endParaRPr>
          </a:p>
          <a:p>
            <a:pPr marL="19050">
              <a:lnSpc>
                <a:spcPct val="100000"/>
              </a:lnSpc>
              <a:spcBef>
                <a:spcPts val="1160"/>
              </a:spcBef>
            </a:pPr>
            <a:r>
              <a:rPr sz="1600" spc="110" dirty="0">
                <a:latin typeface="Trebuchet MS"/>
                <a:cs typeface="Trebuchet MS"/>
              </a:rPr>
              <a:t>2.928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5409" rIns="0" bIns="0" rtlCol="0">
            <a:spAutoFit/>
          </a:bodyPr>
          <a:lstStyle/>
          <a:p>
            <a:pPr marL="44450">
              <a:lnSpc>
                <a:spcPts val="1910"/>
              </a:lnSpc>
            </a:pPr>
            <a:r>
              <a:rPr spc="-25" dirty="0"/>
              <a:t>30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Average</a:t>
            </a:r>
            <a:r>
              <a:rPr spc="-80" dirty="0"/>
              <a:t> </a:t>
            </a:r>
            <a:r>
              <a:rPr dirty="0"/>
              <a:t>Payload</a:t>
            </a:r>
            <a:r>
              <a:rPr spc="-80" dirty="0"/>
              <a:t> </a:t>
            </a:r>
            <a:r>
              <a:rPr dirty="0"/>
              <a:t>Mass</a:t>
            </a:r>
            <a:r>
              <a:rPr spc="-85" dirty="0"/>
              <a:t> </a:t>
            </a:r>
            <a:r>
              <a:rPr dirty="0"/>
              <a:t>by</a:t>
            </a:r>
            <a:r>
              <a:rPr spc="-90" dirty="0"/>
              <a:t> </a:t>
            </a:r>
            <a:r>
              <a:rPr dirty="0"/>
              <a:t>F9</a:t>
            </a:r>
            <a:r>
              <a:rPr spc="-85" dirty="0"/>
              <a:t> </a:t>
            </a:r>
            <a:r>
              <a:rPr spc="-20" dirty="0"/>
              <a:t>v1.1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1539" y="1827529"/>
            <a:ext cx="74263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Average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mass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carried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version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F9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v1.1: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539" y="4913629"/>
            <a:ext cx="8984615" cy="697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8120" marR="5080" indent="-186055">
              <a:lnSpc>
                <a:spcPct val="100400"/>
              </a:lnSpc>
              <a:spcBef>
                <a:spcPts val="90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Filtering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version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above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calculating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average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mass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obtained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value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2,928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kg.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6920" cy="6857365"/>
            <a:chOff x="0" y="0"/>
            <a:chExt cx="12186920" cy="6857365"/>
          </a:xfrm>
        </p:grpSpPr>
        <p:sp>
          <p:nvSpPr>
            <p:cNvPr id="3" name="object 3"/>
            <p:cNvSpPr/>
            <p:nvPr/>
          </p:nvSpPr>
          <p:spPr>
            <a:xfrm>
              <a:off x="1572260" y="3051175"/>
              <a:ext cx="1981200" cy="371475"/>
            </a:xfrm>
            <a:custGeom>
              <a:avLst/>
              <a:gdLst/>
              <a:ahLst/>
              <a:cxnLst/>
              <a:rect l="l" t="t" r="r" b="b"/>
              <a:pathLst>
                <a:path w="1981200" h="371475">
                  <a:moveTo>
                    <a:pt x="198120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990600" y="371475"/>
                  </a:lnTo>
                  <a:lnTo>
                    <a:pt x="1981200" y="371475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436F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65910" y="3044824"/>
              <a:ext cx="1993900" cy="396875"/>
            </a:xfrm>
            <a:custGeom>
              <a:avLst/>
              <a:gdLst/>
              <a:ahLst/>
              <a:cxnLst/>
              <a:rect l="l" t="t" r="r" b="b"/>
              <a:pathLst>
                <a:path w="1993900" h="396875">
                  <a:moveTo>
                    <a:pt x="1993900" y="358140"/>
                  </a:moveTo>
                  <a:lnTo>
                    <a:pt x="0" y="358140"/>
                  </a:lnTo>
                  <a:lnTo>
                    <a:pt x="0" y="396875"/>
                  </a:lnTo>
                  <a:lnTo>
                    <a:pt x="1993900" y="396875"/>
                  </a:lnTo>
                  <a:lnTo>
                    <a:pt x="1993900" y="358140"/>
                  </a:lnTo>
                  <a:close/>
                </a:path>
                <a:path w="1993900" h="396875">
                  <a:moveTo>
                    <a:pt x="1993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993900" y="12700"/>
                  </a:lnTo>
                  <a:lnTo>
                    <a:pt x="1993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8610" y="3442334"/>
              <a:ext cx="1968500" cy="345440"/>
            </a:xfrm>
            <a:custGeom>
              <a:avLst/>
              <a:gdLst/>
              <a:ahLst/>
              <a:cxnLst/>
              <a:rect l="l" t="t" r="r" b="b"/>
              <a:pathLst>
                <a:path w="1968500" h="345439">
                  <a:moveTo>
                    <a:pt x="1968500" y="0"/>
                  </a:moveTo>
                  <a:lnTo>
                    <a:pt x="0" y="0"/>
                  </a:lnTo>
                  <a:lnTo>
                    <a:pt x="0" y="345439"/>
                  </a:lnTo>
                  <a:lnTo>
                    <a:pt x="984250" y="345439"/>
                  </a:lnTo>
                  <a:lnTo>
                    <a:pt x="1968500" y="345439"/>
                  </a:lnTo>
                  <a:lnTo>
                    <a:pt x="1968500" y="0"/>
                  </a:lnTo>
                  <a:close/>
                </a:path>
              </a:pathLst>
            </a:custGeom>
            <a:solidFill>
              <a:srgbClr val="CED3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59560" y="2905760"/>
            <a:ext cx="1360170" cy="80772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b="1" spc="240" dirty="0">
                <a:solidFill>
                  <a:srgbClr val="FFFFFF"/>
                </a:solidFill>
                <a:latin typeface="Trebuchet MS"/>
                <a:cs typeface="Trebuchet MS"/>
              </a:rPr>
              <a:t>Min</a:t>
            </a:r>
            <a:r>
              <a:rPr sz="18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FFFFFF"/>
                </a:solidFill>
                <a:latin typeface="Trebuchet MS"/>
                <a:cs typeface="Trebuchet MS"/>
              </a:rPr>
              <a:t>Date</a:t>
            </a:r>
            <a:endParaRPr sz="1800">
              <a:latin typeface="Trebuchet MS"/>
              <a:cs typeface="Trebuchet MS"/>
            </a:endParaRPr>
          </a:p>
          <a:p>
            <a:pPr marL="19050">
              <a:lnSpc>
                <a:spcPct val="100000"/>
              </a:lnSpc>
              <a:spcBef>
                <a:spcPts val="919"/>
              </a:spcBef>
            </a:pPr>
            <a:r>
              <a:rPr sz="1800" spc="160" dirty="0">
                <a:latin typeface="Trebuchet MS"/>
                <a:cs typeface="Trebuchet MS"/>
              </a:rPr>
              <a:t>2015-</a:t>
            </a:r>
            <a:r>
              <a:rPr sz="1800" spc="114" dirty="0">
                <a:latin typeface="Trebuchet MS"/>
                <a:cs typeface="Trebuchet MS"/>
              </a:rPr>
              <a:t>12-</a:t>
            </a:r>
            <a:r>
              <a:rPr sz="1800" spc="120" dirty="0">
                <a:latin typeface="Trebuchet MS"/>
                <a:cs typeface="Trebuchet MS"/>
              </a:rPr>
              <a:t>22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5409" rIns="0" bIns="0" rtlCol="0">
            <a:spAutoFit/>
          </a:bodyPr>
          <a:lstStyle/>
          <a:p>
            <a:pPr marL="44450">
              <a:lnSpc>
                <a:spcPts val="1910"/>
              </a:lnSpc>
            </a:pPr>
            <a:r>
              <a:rPr spc="-25" dirty="0"/>
              <a:t>31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35" dirty="0"/>
              <a:t> </a:t>
            </a:r>
            <a:r>
              <a:rPr dirty="0"/>
              <a:t>Successful</a:t>
            </a:r>
            <a:r>
              <a:rPr spc="-125" dirty="0"/>
              <a:t> </a:t>
            </a:r>
            <a:r>
              <a:rPr dirty="0"/>
              <a:t>Ground</a:t>
            </a:r>
            <a:r>
              <a:rPr spc="-130" dirty="0"/>
              <a:t> </a:t>
            </a:r>
            <a:r>
              <a:rPr dirty="0"/>
              <a:t>Landing</a:t>
            </a:r>
            <a:r>
              <a:rPr spc="-125" dirty="0"/>
              <a:t> </a:t>
            </a:r>
            <a:r>
              <a:rPr spc="-20" dirty="0"/>
              <a:t>Date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1539" y="1827529"/>
            <a:ext cx="62115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First</a:t>
            </a:r>
            <a:r>
              <a:rPr sz="2200" spc="-9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on</a:t>
            </a:r>
            <a:r>
              <a:rPr sz="2200" spc="-9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ground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pad: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539" y="4913629"/>
            <a:ext cx="9357360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8120" marR="5080" indent="-186055">
              <a:lnSpc>
                <a:spcPct val="98700"/>
              </a:lnSpc>
              <a:spcBef>
                <a:spcPts val="135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filtering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ground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getting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minimum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value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for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it’s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possible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identify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first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occurrence,</a:t>
            </a:r>
            <a:r>
              <a:rPr sz="2200" spc="550" dirty="0">
                <a:solidFill>
                  <a:srgbClr val="272727"/>
                </a:solidFill>
                <a:latin typeface="Arial MT"/>
                <a:cs typeface="Arial MT"/>
              </a:rPr>
              <a:t>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that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happened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12/22/2015.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3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/>
              <a:t>Successful</a:t>
            </a:r>
            <a:r>
              <a:rPr sz="2500" spc="-15" dirty="0"/>
              <a:t> </a:t>
            </a:r>
            <a:r>
              <a:rPr sz="2500" dirty="0"/>
              <a:t>Drone</a:t>
            </a:r>
            <a:r>
              <a:rPr sz="2500" spc="-20" dirty="0"/>
              <a:t> </a:t>
            </a:r>
            <a:r>
              <a:rPr sz="2500" dirty="0"/>
              <a:t>Ship</a:t>
            </a:r>
            <a:r>
              <a:rPr sz="2500" spc="-10" dirty="0"/>
              <a:t> </a:t>
            </a:r>
            <a:r>
              <a:rPr sz="2500" dirty="0"/>
              <a:t>Landing</a:t>
            </a:r>
            <a:r>
              <a:rPr sz="2500" spc="-20" dirty="0"/>
              <a:t> </a:t>
            </a:r>
            <a:r>
              <a:rPr sz="2500" dirty="0"/>
              <a:t>with</a:t>
            </a:r>
            <a:r>
              <a:rPr sz="2500" spc="-15" dirty="0"/>
              <a:t> </a:t>
            </a:r>
            <a:r>
              <a:rPr sz="2500" dirty="0"/>
              <a:t>Payload</a:t>
            </a:r>
            <a:r>
              <a:rPr sz="2500" spc="-20" dirty="0"/>
              <a:t> </a:t>
            </a:r>
            <a:r>
              <a:rPr sz="2500" dirty="0"/>
              <a:t>between</a:t>
            </a:r>
            <a:r>
              <a:rPr sz="2500" spc="-20" dirty="0"/>
              <a:t> </a:t>
            </a:r>
            <a:r>
              <a:rPr sz="2500" dirty="0"/>
              <a:t>4000</a:t>
            </a:r>
            <a:r>
              <a:rPr sz="2500" spc="-20" dirty="0"/>
              <a:t> </a:t>
            </a:r>
            <a:r>
              <a:rPr sz="2500" dirty="0"/>
              <a:t>and</a:t>
            </a:r>
            <a:r>
              <a:rPr sz="2500" spc="-30" dirty="0"/>
              <a:t> </a:t>
            </a:r>
            <a:r>
              <a:rPr sz="2500" spc="-20" dirty="0"/>
              <a:t>6000</a:t>
            </a:r>
            <a:endParaRPr sz="25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14"/>
              </a:spcBef>
            </a:pPr>
            <a:r>
              <a:rPr spc="-25" dirty="0"/>
              <a:t>32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827529"/>
            <a:ext cx="9947275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8120" marR="5080" indent="-186055">
              <a:lnSpc>
                <a:spcPts val="2600"/>
              </a:lnSpc>
              <a:spcBef>
                <a:spcPts val="219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Boosters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which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have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successfully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landed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on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drone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ship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mass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greater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than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4000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but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less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than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6000</a:t>
            </a:r>
            <a:endParaRPr sz="22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11910" y="2811779"/>
          <a:ext cx="2303780" cy="176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Booster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FT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B1021.2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FT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B1031.2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FT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B1022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FT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B1026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91539" y="5146040"/>
            <a:ext cx="9154795" cy="6921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98120" marR="5080" indent="-186055">
              <a:lnSpc>
                <a:spcPts val="2610"/>
              </a:lnSpc>
              <a:spcBef>
                <a:spcPts val="210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Selecting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distinct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versions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according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9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filters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above,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these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4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result.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4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/>
              <a:t>Total</a:t>
            </a:r>
            <a:r>
              <a:rPr sz="3100" spc="-75" dirty="0"/>
              <a:t> </a:t>
            </a:r>
            <a:r>
              <a:rPr sz="3100" dirty="0"/>
              <a:t>Number</a:t>
            </a:r>
            <a:r>
              <a:rPr sz="3100" spc="-70" dirty="0"/>
              <a:t> </a:t>
            </a:r>
            <a:r>
              <a:rPr sz="3100" dirty="0"/>
              <a:t>of</a:t>
            </a:r>
            <a:r>
              <a:rPr sz="3100" spc="-70" dirty="0"/>
              <a:t> </a:t>
            </a:r>
            <a:r>
              <a:rPr sz="3100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75" dirty="0"/>
              <a:t> </a:t>
            </a:r>
            <a:r>
              <a:rPr sz="3100" dirty="0"/>
              <a:t>Failure</a:t>
            </a:r>
            <a:r>
              <a:rPr sz="3100" spc="-65" dirty="0"/>
              <a:t> </a:t>
            </a:r>
            <a:r>
              <a:rPr sz="3100" dirty="0"/>
              <a:t>Mission</a:t>
            </a:r>
            <a:r>
              <a:rPr sz="3100" spc="-70" dirty="0"/>
              <a:t> </a:t>
            </a:r>
            <a:r>
              <a:rPr sz="3100" spc="-10" dirty="0"/>
              <a:t>Outcomes</a:t>
            </a:r>
            <a:endParaRPr sz="31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14"/>
              </a:spcBef>
            </a:pPr>
            <a:r>
              <a:rPr spc="-25" dirty="0"/>
              <a:t>33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827529"/>
            <a:ext cx="665860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Number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failure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mission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outcomes:</a:t>
            </a:r>
            <a:endParaRPr sz="22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52219" y="2644139"/>
          <a:ext cx="5588000" cy="1405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0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Mission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Outcome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Occurrences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Success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99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Success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(payload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status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unclear)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Failure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(in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flight)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91539" y="4316729"/>
            <a:ext cx="9371965" cy="6921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98120" marR="5080" indent="-186055">
              <a:lnSpc>
                <a:spcPts val="2610"/>
              </a:lnSpc>
              <a:spcBef>
                <a:spcPts val="210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Grouping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mission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counting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records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for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each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group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led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to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summary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above.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26819" y="2395220"/>
          <a:ext cx="2147570" cy="24784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Booster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(...)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B1048.4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B1048.5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B1049.4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B1049.5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B1049.7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B1051.3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116309" y="6102548"/>
            <a:ext cx="2476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34</a:t>
            </a:r>
            <a:endParaRPr sz="16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02709" y="2395220"/>
          <a:ext cx="2165350" cy="24784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Booster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B1051.4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B1051.6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B1056.4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B1058.3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B1060.2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latin typeface="Arial MT"/>
                          <a:cs typeface="Arial MT"/>
                        </a:rPr>
                        <a:t>B5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B1060.3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Boosters</a:t>
            </a:r>
            <a:r>
              <a:rPr spc="-135" dirty="0"/>
              <a:t> </a:t>
            </a:r>
            <a:r>
              <a:rPr dirty="0"/>
              <a:t>Carried</a:t>
            </a:r>
            <a:r>
              <a:rPr spc="-140" dirty="0"/>
              <a:t> </a:t>
            </a:r>
            <a:r>
              <a:rPr dirty="0"/>
              <a:t>Maximum</a:t>
            </a:r>
            <a:r>
              <a:rPr spc="-140" dirty="0"/>
              <a:t> </a:t>
            </a:r>
            <a:r>
              <a:rPr spc="-10" dirty="0"/>
              <a:t>Payload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1539" y="1794509"/>
            <a:ext cx="72656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Boosters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which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have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carried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maximum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mass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659" y="5165090"/>
            <a:ext cx="9046845" cy="749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5080" indent="-186690">
              <a:lnSpc>
                <a:spcPct val="108000"/>
              </a:lnSpc>
              <a:spcBef>
                <a:spcPts val="95"/>
              </a:spcBef>
              <a:buClr>
                <a:srgbClr val="000000"/>
              </a:buClr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These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boosters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which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have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carried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maximum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mass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registered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dataset.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2015</a:t>
            </a:r>
            <a:r>
              <a:rPr spc="-120" dirty="0"/>
              <a:t> </a:t>
            </a:r>
            <a:r>
              <a:rPr dirty="0"/>
              <a:t>Launch</a:t>
            </a:r>
            <a:r>
              <a:rPr spc="-114" dirty="0"/>
              <a:t> </a:t>
            </a:r>
            <a:r>
              <a:rPr spc="-10" dirty="0"/>
              <a:t>Records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16309" y="6033968"/>
            <a:ext cx="2476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35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1539" y="1827529"/>
            <a:ext cx="9264015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8120" marR="5080" indent="-186055">
              <a:lnSpc>
                <a:spcPts val="2600"/>
              </a:lnSpc>
              <a:spcBef>
                <a:spcPts val="219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Failed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drone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ship,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their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booster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versions,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launch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site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names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for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year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2015</a:t>
            </a:r>
            <a:endParaRPr sz="22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5110" y="3324859"/>
          <a:ext cx="3937000" cy="1047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Booster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v1.1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B1012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CCAFS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LC-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40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F9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v1.1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B1015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CCAFS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LC-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40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91539" y="5171440"/>
            <a:ext cx="57073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list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above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has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only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two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occurrences.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Rank</a:t>
            </a:r>
            <a:r>
              <a:rPr sz="2800" spc="-70" dirty="0"/>
              <a:t> </a:t>
            </a:r>
            <a:r>
              <a:rPr sz="2800" dirty="0"/>
              <a:t>Landing</a:t>
            </a:r>
            <a:r>
              <a:rPr sz="2800" spc="-60" dirty="0"/>
              <a:t> </a:t>
            </a:r>
            <a:r>
              <a:rPr sz="2800" dirty="0"/>
              <a:t>Outcomes</a:t>
            </a:r>
            <a:r>
              <a:rPr sz="2800" spc="-60" dirty="0"/>
              <a:t> </a:t>
            </a:r>
            <a:r>
              <a:rPr sz="2800" dirty="0"/>
              <a:t>Between</a:t>
            </a:r>
            <a:r>
              <a:rPr sz="2800" spc="-55" dirty="0"/>
              <a:t> </a:t>
            </a:r>
            <a:r>
              <a:rPr sz="2800" spc="-25" dirty="0"/>
              <a:t>2010-06-</a:t>
            </a:r>
            <a:r>
              <a:rPr sz="2800" dirty="0"/>
              <a:t>04</a:t>
            </a:r>
            <a:r>
              <a:rPr sz="2800" spc="-55" dirty="0"/>
              <a:t> </a:t>
            </a:r>
            <a:r>
              <a:rPr sz="2800" dirty="0"/>
              <a:t>and</a:t>
            </a:r>
            <a:r>
              <a:rPr sz="2800" spc="-65" dirty="0"/>
              <a:t> </a:t>
            </a:r>
            <a:r>
              <a:rPr sz="2800" spc="-25" dirty="0"/>
              <a:t>2017-</a:t>
            </a:r>
            <a:r>
              <a:rPr sz="2800" spc="-20" dirty="0"/>
              <a:t>03-</a:t>
            </a:r>
            <a:r>
              <a:rPr sz="2800" spc="-25" dirty="0"/>
              <a:t>20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1116309" y="6103818"/>
            <a:ext cx="2476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36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8659" y="1535429"/>
            <a:ext cx="9232900" cy="697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9390" marR="5080" indent="-186690">
              <a:lnSpc>
                <a:spcPct val="100400"/>
              </a:lnSpc>
              <a:spcBef>
                <a:spcPts val="90"/>
              </a:spcBef>
              <a:buClr>
                <a:srgbClr val="000000"/>
              </a:buClr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Ranking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all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between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2010-06-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04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2017- </a:t>
            </a:r>
            <a:r>
              <a:rPr sz="2200" spc="-30" dirty="0">
                <a:solidFill>
                  <a:srgbClr val="272727"/>
                </a:solidFill>
                <a:latin typeface="Arial MT"/>
                <a:cs typeface="Arial MT"/>
              </a:rPr>
              <a:t>03-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20: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539" y="5463540"/>
            <a:ext cx="88626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This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view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alerts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that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“No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attempt”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must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taken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account.</a:t>
            </a:r>
            <a:endParaRPr sz="22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54860" y="2099310"/>
          <a:ext cx="5811520" cy="3193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Landing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Outcome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Occurrences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36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attempt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Failure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(drone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ship)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Success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(drone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ship)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Controlled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(ocean)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Success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(ground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pad)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Failure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(parachute)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Uncontrolled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(ocean)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Precluded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(drone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ship)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64798"/>
            <a:ext cx="12186920" cy="1755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794189"/>
            <a:ext cx="12186920" cy="47801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2623549"/>
            <a:ext cx="12182475" cy="151765"/>
          </a:xfrm>
          <a:custGeom>
            <a:avLst/>
            <a:gdLst/>
            <a:ahLst/>
            <a:cxnLst/>
            <a:rect l="l" t="t" r="r" b="b"/>
            <a:pathLst>
              <a:path w="12182475" h="151764">
                <a:moveTo>
                  <a:pt x="12182044" y="151207"/>
                </a:moveTo>
                <a:lnTo>
                  <a:pt x="0" y="151207"/>
                </a:lnTo>
                <a:lnTo>
                  <a:pt x="0" y="0"/>
                </a:lnTo>
                <a:lnTo>
                  <a:pt x="12182044" y="0"/>
                </a:lnTo>
                <a:lnTo>
                  <a:pt x="12182044" y="151207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5725" y="2551098"/>
            <a:ext cx="85216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dirty="0">
                <a:solidFill>
                  <a:srgbClr val="E6FBFF"/>
                </a:solidFill>
                <a:latin typeface="Arial MT"/>
                <a:cs typeface="Arial MT"/>
              </a:rPr>
              <a:t>Section</a:t>
            </a:r>
            <a:r>
              <a:rPr sz="1550" spc="-75" dirty="0">
                <a:solidFill>
                  <a:srgbClr val="E6FBFF"/>
                </a:solidFill>
                <a:latin typeface="Arial MT"/>
                <a:cs typeface="Arial MT"/>
              </a:rPr>
              <a:t> </a:t>
            </a:r>
            <a:r>
              <a:rPr sz="1550" spc="-50" dirty="0">
                <a:solidFill>
                  <a:srgbClr val="A1B8E2"/>
                </a:solidFill>
                <a:latin typeface="Arial MT"/>
                <a:cs typeface="Arial MT"/>
              </a:rPr>
              <a:t>4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6957" y="3208869"/>
            <a:ext cx="2934970" cy="366395"/>
          </a:xfrm>
          <a:custGeom>
            <a:avLst/>
            <a:gdLst/>
            <a:ahLst/>
            <a:cxnLst/>
            <a:rect l="l" t="t" r="r" b="b"/>
            <a:pathLst>
              <a:path w="2934970" h="366395">
                <a:moveTo>
                  <a:pt x="2934610" y="365825"/>
                </a:moveTo>
                <a:lnTo>
                  <a:pt x="0" y="365825"/>
                </a:lnTo>
                <a:lnTo>
                  <a:pt x="0" y="0"/>
                </a:lnTo>
                <a:lnTo>
                  <a:pt x="2934610" y="0"/>
                </a:lnTo>
                <a:lnTo>
                  <a:pt x="2934610" y="365825"/>
                </a:lnTo>
                <a:close/>
              </a:path>
            </a:pathLst>
          </a:custGeom>
          <a:solidFill>
            <a:srgbClr val="0F3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6318" y="3038865"/>
            <a:ext cx="2998470" cy="647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50" dirty="0">
                <a:solidFill>
                  <a:srgbClr val="FFFFFF"/>
                </a:solidFill>
              </a:rPr>
              <a:t>Launch</a:t>
            </a:r>
            <a:r>
              <a:rPr sz="4050" spc="-100" dirty="0">
                <a:solidFill>
                  <a:srgbClr val="FFFFFF"/>
                </a:solidFill>
              </a:rPr>
              <a:t> </a:t>
            </a:r>
            <a:r>
              <a:rPr sz="4050" spc="-10" dirty="0">
                <a:solidFill>
                  <a:srgbClr val="FFFFFF"/>
                </a:solidFill>
              </a:rPr>
              <a:t>Sites</a:t>
            </a:r>
            <a:endParaRPr sz="4050"/>
          </a:p>
        </p:txBody>
      </p:sp>
      <p:sp>
        <p:nvSpPr>
          <p:cNvPr id="8" name="object 8"/>
          <p:cNvSpPr/>
          <p:nvPr/>
        </p:nvSpPr>
        <p:spPr>
          <a:xfrm>
            <a:off x="896957" y="3799067"/>
            <a:ext cx="4597400" cy="459105"/>
          </a:xfrm>
          <a:custGeom>
            <a:avLst/>
            <a:gdLst/>
            <a:ahLst/>
            <a:cxnLst/>
            <a:rect l="l" t="t" r="r" b="b"/>
            <a:pathLst>
              <a:path w="4597400" h="459104">
                <a:moveTo>
                  <a:pt x="4596906" y="458500"/>
                </a:moveTo>
                <a:lnTo>
                  <a:pt x="0" y="458500"/>
                </a:lnTo>
                <a:lnTo>
                  <a:pt x="0" y="0"/>
                </a:lnTo>
                <a:lnTo>
                  <a:pt x="4596906" y="0"/>
                </a:lnTo>
                <a:lnTo>
                  <a:pt x="4596906" y="458500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4294" y="3629062"/>
            <a:ext cx="4652010" cy="647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5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4050" spc="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50" spc="-1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405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4457552"/>
            <a:ext cx="12186920" cy="29845"/>
            <a:chOff x="0" y="4457552"/>
            <a:chExt cx="12186920" cy="2984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457552"/>
              <a:ext cx="12186920" cy="292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57552"/>
              <a:ext cx="12186920" cy="2926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0" y="4798989"/>
            <a:ext cx="12186920" cy="68580"/>
            <a:chOff x="0" y="4798989"/>
            <a:chExt cx="12186920" cy="6858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798989"/>
              <a:ext cx="12186920" cy="292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798989"/>
              <a:ext cx="12186920" cy="682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838010"/>
              <a:ext cx="12186920" cy="2926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0" y="5091649"/>
            <a:ext cx="12186920" cy="29845"/>
            <a:chOff x="0" y="5091649"/>
            <a:chExt cx="12186920" cy="2984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2431" y="5091649"/>
              <a:ext cx="214489" cy="292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0575" y="5091649"/>
              <a:ext cx="1598923" cy="292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6196" y="5091649"/>
              <a:ext cx="1598923" cy="292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5091649"/>
              <a:ext cx="12186920" cy="29266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0" y="5657458"/>
            <a:ext cx="12186920" cy="146685"/>
            <a:chOff x="0" y="5657458"/>
            <a:chExt cx="12186920" cy="14668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5657458"/>
              <a:ext cx="12186920" cy="292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5657458"/>
              <a:ext cx="12186920" cy="9755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696480"/>
              <a:ext cx="12186920" cy="1073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5774522"/>
              <a:ext cx="12186920" cy="2926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0" y="6242779"/>
            <a:ext cx="12186920" cy="68580"/>
            <a:chOff x="0" y="6242779"/>
            <a:chExt cx="12186920" cy="6858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6242779"/>
              <a:ext cx="12186920" cy="682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6242779"/>
              <a:ext cx="12186920" cy="68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9485" y="1612264"/>
            <a:ext cx="6814820" cy="41008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85" dirty="0"/>
              <a:t> </a:t>
            </a:r>
            <a:r>
              <a:rPr dirty="0"/>
              <a:t>launch</a:t>
            </a:r>
            <a:r>
              <a:rPr spc="-75" dirty="0"/>
              <a:t> </a:t>
            </a:r>
            <a:r>
              <a:rPr spc="-20" dirty="0"/>
              <a:t>sites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9000" y="5660389"/>
            <a:ext cx="8822055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" marR="5080" indent="-187960">
              <a:lnSpc>
                <a:spcPct val="1083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03200" algn="l"/>
              </a:tabLst>
            </a:pP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0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sites</a:t>
            </a:r>
            <a:r>
              <a:rPr sz="20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near</a:t>
            </a:r>
            <a:r>
              <a:rPr sz="20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sea,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probably</a:t>
            </a:r>
            <a:r>
              <a:rPr sz="20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20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safety,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but</a:t>
            </a:r>
            <a:r>
              <a:rPr sz="20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not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too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far</a:t>
            </a:r>
            <a:r>
              <a:rPr sz="20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from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roads</a:t>
            </a:r>
            <a:r>
              <a:rPr sz="20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272727"/>
                </a:solidFill>
                <a:latin typeface="Arial MT"/>
                <a:cs typeface="Arial MT"/>
              </a:rPr>
              <a:t>and 	</a:t>
            </a:r>
            <a:r>
              <a:rPr sz="2000" spc="-10" dirty="0">
                <a:solidFill>
                  <a:srgbClr val="272727"/>
                </a:solidFill>
                <a:latin typeface="Arial MT"/>
                <a:cs typeface="Arial MT"/>
              </a:rPr>
              <a:t>railroads.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16309" y="6066790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38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050" y="396240"/>
            <a:ext cx="24676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5409" rIns="0" bIns="0" rtlCol="0">
            <a:spAutoFit/>
          </a:bodyPr>
          <a:lstStyle/>
          <a:p>
            <a:pPr marL="160020">
              <a:lnSpc>
                <a:spcPts val="187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1079500" y="2501900"/>
            <a:ext cx="9345930" cy="2452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82295" indent="-186055">
              <a:lnSpc>
                <a:spcPct val="108000"/>
              </a:lnSpc>
              <a:spcBef>
                <a:spcPts val="95"/>
              </a:spcBef>
              <a:buChar char="•"/>
              <a:tabLst>
                <a:tab pos="200025" algn="l"/>
                <a:tab pos="17100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objective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evaluate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viability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new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company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Space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Y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compete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	with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Space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X.</a:t>
            </a:r>
            <a:endParaRPr sz="2200">
              <a:latin typeface="Arial MT"/>
              <a:cs typeface="Arial MT"/>
            </a:endParaRPr>
          </a:p>
          <a:p>
            <a:pPr marL="198120" indent="-184785">
              <a:lnSpc>
                <a:spcPct val="100000"/>
              </a:lnSpc>
              <a:spcBef>
                <a:spcPts val="1320"/>
              </a:spcBef>
              <a:buChar char="•"/>
              <a:tabLst>
                <a:tab pos="198120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Desirable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answers:</a:t>
            </a:r>
            <a:endParaRPr sz="2200">
              <a:latin typeface="Arial MT"/>
              <a:cs typeface="Arial MT"/>
            </a:endParaRPr>
          </a:p>
          <a:p>
            <a:pPr marL="655955" marR="5080" lvl="1" indent="-193675">
              <a:lnSpc>
                <a:spcPct val="112999"/>
              </a:lnSpc>
              <a:spcBef>
                <a:spcPts val="940"/>
              </a:spcBef>
              <a:buChar char="•"/>
              <a:tabLst>
                <a:tab pos="657860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best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way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estimate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total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cost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launches,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predicting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landings 	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first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stage</a:t>
            </a:r>
            <a:r>
              <a:rPr sz="18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rockets;</a:t>
            </a:r>
            <a:endParaRPr sz="1800">
              <a:latin typeface="Arial MT"/>
              <a:cs typeface="Arial MT"/>
            </a:endParaRPr>
          </a:p>
          <a:p>
            <a:pPr marL="655955" lvl="1" indent="-193675">
              <a:lnSpc>
                <a:spcPct val="100000"/>
              </a:lnSpc>
              <a:spcBef>
                <a:spcPts val="1470"/>
              </a:spcBef>
              <a:buChar char="•"/>
              <a:tabLst>
                <a:tab pos="655955" algn="l"/>
              </a:tabLst>
            </a:pP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Where</a:t>
            </a:r>
            <a:r>
              <a:rPr sz="18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best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place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2727"/>
                </a:solidFill>
                <a:latin typeface="Arial MT"/>
                <a:cs typeface="Arial MT"/>
              </a:rPr>
              <a:t>make</a:t>
            </a:r>
            <a:r>
              <a:rPr sz="18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2727"/>
                </a:solidFill>
                <a:latin typeface="Arial MT"/>
                <a:cs typeface="Arial MT"/>
              </a:rPr>
              <a:t>launches.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6920" cy="6857365"/>
            <a:chOff x="0" y="0"/>
            <a:chExt cx="12186920" cy="6857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3764" y="2526664"/>
              <a:ext cx="7823200" cy="21513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7625" y="2155825"/>
              <a:ext cx="3981450" cy="30111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0665" y="2348864"/>
              <a:ext cx="3604260" cy="2633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325" y="3324225"/>
              <a:ext cx="2499995" cy="19138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7364" y="3517265"/>
              <a:ext cx="2122805" cy="15367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Launch</a:t>
            </a:r>
            <a:r>
              <a:rPr spc="-110" dirty="0"/>
              <a:t> </a:t>
            </a:r>
            <a:r>
              <a:rPr dirty="0"/>
              <a:t>Outcomes</a:t>
            </a:r>
            <a:r>
              <a:rPr spc="-105" dirty="0"/>
              <a:t> </a:t>
            </a:r>
            <a:r>
              <a:rPr dirty="0"/>
              <a:t>by</a:t>
            </a:r>
            <a:r>
              <a:rPr spc="-114" dirty="0"/>
              <a:t> </a:t>
            </a:r>
            <a:r>
              <a:rPr spc="-20" dirty="0"/>
              <a:t>Site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225"/>
              </a:spcBef>
            </a:pPr>
            <a:r>
              <a:rPr spc="-25" dirty="0"/>
              <a:t>39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9000" y="1775459"/>
            <a:ext cx="6277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" indent="-18796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00660" algn="l"/>
              </a:tabLst>
            </a:pP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Example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0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KSC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72727"/>
                </a:solidFill>
                <a:latin typeface="Arial MT"/>
                <a:cs typeface="Arial MT"/>
              </a:rPr>
              <a:t>LC-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39A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site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9000" y="5571490"/>
            <a:ext cx="74358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" indent="-18796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00660" algn="l"/>
              </a:tabLst>
            </a:pP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Green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markers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indicate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red</a:t>
            </a:r>
            <a:r>
              <a:rPr sz="20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ones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indicate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72727"/>
                </a:solidFill>
                <a:latin typeface="Arial MT"/>
                <a:cs typeface="Arial MT"/>
              </a:rPr>
              <a:t>failure.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025" y="1518285"/>
            <a:ext cx="4703445" cy="3840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Logistics</a:t>
            </a:r>
            <a:r>
              <a:rPr spc="-114" dirty="0"/>
              <a:t> </a:t>
            </a:r>
            <a:r>
              <a:rPr dirty="0"/>
              <a:t>and</a:t>
            </a:r>
            <a:r>
              <a:rPr spc="-114" dirty="0"/>
              <a:t> </a:t>
            </a:r>
            <a:r>
              <a:rPr spc="-10" dirty="0"/>
              <a:t>Safety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225"/>
              </a:spcBef>
            </a:pPr>
            <a:r>
              <a:rPr spc="-25" dirty="0"/>
              <a:t>40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9000" y="5342890"/>
            <a:ext cx="9408795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marR="5080" indent="-189230">
              <a:lnSpc>
                <a:spcPct val="1083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03200" algn="l"/>
              </a:tabLst>
            </a:pP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site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KSC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272727"/>
                </a:solidFill>
                <a:latin typeface="Arial MT"/>
                <a:cs typeface="Arial MT"/>
              </a:rPr>
              <a:t>LC-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39A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has</a:t>
            </a:r>
            <a:r>
              <a:rPr sz="20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good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logistics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aspects,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being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near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railroad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0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272727"/>
                </a:solidFill>
                <a:latin typeface="Arial MT"/>
                <a:cs typeface="Arial MT"/>
              </a:rPr>
              <a:t>road 	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0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relatively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far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from</a:t>
            </a:r>
            <a:r>
              <a:rPr sz="20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inhabited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72727"/>
                </a:solidFill>
                <a:latin typeface="Arial MT"/>
                <a:cs typeface="Arial MT"/>
              </a:rPr>
              <a:t>areas.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264" y="1442085"/>
            <a:ext cx="5776595" cy="39744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Successful</a:t>
            </a:r>
            <a:r>
              <a:rPr spc="-140" dirty="0"/>
              <a:t> </a:t>
            </a:r>
            <a:r>
              <a:rPr dirty="0"/>
              <a:t>Launches</a:t>
            </a:r>
            <a:r>
              <a:rPr spc="-140" dirty="0"/>
              <a:t> </a:t>
            </a:r>
            <a:r>
              <a:rPr dirty="0"/>
              <a:t>by</a:t>
            </a:r>
            <a:r>
              <a:rPr spc="-165" dirty="0"/>
              <a:t> </a:t>
            </a:r>
            <a:r>
              <a:rPr spc="-20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42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9000" y="5431790"/>
            <a:ext cx="8884285" cy="71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marR="5080" indent="-189230">
              <a:lnSpc>
                <a:spcPct val="1129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03200" algn="l"/>
              </a:tabLst>
            </a:pP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place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from</a:t>
            </a:r>
            <a:r>
              <a:rPr sz="20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where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20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done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seems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be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a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very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important</a:t>
            </a:r>
            <a:r>
              <a:rPr sz="20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72727"/>
                </a:solidFill>
                <a:latin typeface="Arial MT"/>
                <a:cs typeface="Arial MT"/>
              </a:rPr>
              <a:t>factor 	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0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success</a:t>
            </a:r>
            <a:r>
              <a:rPr sz="20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72727"/>
                </a:solidFill>
                <a:latin typeface="Arial MT"/>
                <a:cs typeface="Arial MT"/>
              </a:rPr>
              <a:t>missions.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7385" y="2046604"/>
            <a:ext cx="5733415" cy="2743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Launch</a:t>
            </a:r>
            <a:r>
              <a:rPr spc="-80" dirty="0"/>
              <a:t> </a:t>
            </a:r>
            <a:r>
              <a:rPr dirty="0"/>
              <a:t>Success</a:t>
            </a:r>
            <a:r>
              <a:rPr spc="-85" dirty="0"/>
              <a:t> </a:t>
            </a:r>
            <a:r>
              <a:rPr dirty="0"/>
              <a:t>Ratio</a:t>
            </a:r>
            <a:r>
              <a:rPr spc="-80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KSC</a:t>
            </a:r>
            <a:r>
              <a:rPr spc="-85" dirty="0"/>
              <a:t> </a:t>
            </a:r>
            <a:r>
              <a:rPr spc="-30" dirty="0"/>
              <a:t>LC-</a:t>
            </a:r>
            <a:r>
              <a:rPr spc="-25" dirty="0"/>
              <a:t>39A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43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4710" y="5420359"/>
            <a:ext cx="57664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76.9%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this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site.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225" y="1665604"/>
            <a:ext cx="6311900" cy="35267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Payload</a:t>
            </a:r>
            <a:r>
              <a:rPr spc="-95" dirty="0"/>
              <a:t> </a:t>
            </a:r>
            <a:r>
              <a:rPr dirty="0"/>
              <a:t>vs.</a:t>
            </a:r>
            <a:r>
              <a:rPr spc="-90" dirty="0"/>
              <a:t> </a:t>
            </a:r>
            <a:r>
              <a:rPr dirty="0"/>
              <a:t>Launch</a:t>
            </a:r>
            <a:r>
              <a:rPr spc="-95" dirty="0"/>
              <a:t> </a:t>
            </a:r>
            <a:r>
              <a:rPr spc="-10" dirty="0"/>
              <a:t>Outcome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44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539" y="5419090"/>
            <a:ext cx="99936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Payloads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under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6,000kg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FT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boosters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most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combination.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5445"/>
            <a:ext cx="6323329" cy="35534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Payload</a:t>
            </a:r>
            <a:r>
              <a:rPr spc="-95" dirty="0"/>
              <a:t> </a:t>
            </a:r>
            <a:r>
              <a:rPr dirty="0"/>
              <a:t>vs.</a:t>
            </a:r>
            <a:r>
              <a:rPr spc="-90" dirty="0"/>
              <a:t> </a:t>
            </a:r>
            <a:r>
              <a:rPr dirty="0"/>
              <a:t>Launch</a:t>
            </a:r>
            <a:r>
              <a:rPr spc="-95" dirty="0"/>
              <a:t> </a:t>
            </a:r>
            <a:r>
              <a:rPr spc="-10" dirty="0"/>
              <a:t>Outcome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9859" rIns="0" bIns="0" rtlCol="0">
            <a:spAutoFit/>
          </a:bodyPr>
          <a:lstStyle/>
          <a:p>
            <a:pPr marL="44450">
              <a:lnSpc>
                <a:spcPts val="1870"/>
              </a:lnSpc>
            </a:pPr>
            <a:r>
              <a:rPr spc="-25" dirty="0"/>
              <a:t>45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539" y="5419090"/>
            <a:ext cx="838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There’s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not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enough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estimate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risk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over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7,000kg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99114"/>
            <a:ext cx="12187123" cy="49752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623549"/>
            <a:ext cx="12187555" cy="151765"/>
          </a:xfrm>
          <a:custGeom>
            <a:avLst/>
            <a:gdLst/>
            <a:ahLst/>
            <a:cxnLst/>
            <a:rect l="l" t="t" r="r" b="b"/>
            <a:pathLst>
              <a:path w="12187555" h="151764">
                <a:moveTo>
                  <a:pt x="12187122" y="151207"/>
                </a:moveTo>
                <a:lnTo>
                  <a:pt x="0" y="151207"/>
                </a:lnTo>
                <a:lnTo>
                  <a:pt x="0" y="0"/>
                </a:lnTo>
                <a:lnTo>
                  <a:pt x="12187122" y="0"/>
                </a:lnTo>
                <a:lnTo>
                  <a:pt x="12187122" y="151207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6634" y="2563292"/>
            <a:ext cx="842644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BADFF9"/>
                </a:solidFill>
                <a:latin typeface="Arial MT"/>
                <a:cs typeface="Arial MT"/>
              </a:rPr>
              <a:t>Section</a:t>
            </a:r>
            <a:r>
              <a:rPr sz="1450" spc="275" dirty="0">
                <a:solidFill>
                  <a:srgbClr val="BADFF9"/>
                </a:solidFill>
                <a:latin typeface="Arial MT"/>
                <a:cs typeface="Arial MT"/>
              </a:rPr>
              <a:t> </a:t>
            </a:r>
            <a:r>
              <a:rPr sz="1450" spc="-50" dirty="0">
                <a:solidFill>
                  <a:srgbClr val="DFF9FF"/>
                </a:solidFill>
                <a:latin typeface="Arial MT"/>
                <a:cs typeface="Arial MT"/>
              </a:rPr>
              <a:t>6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7331" y="3208869"/>
            <a:ext cx="4345305" cy="459105"/>
          </a:xfrm>
          <a:custGeom>
            <a:avLst/>
            <a:gdLst/>
            <a:ahLst/>
            <a:cxnLst/>
            <a:rect l="l" t="t" r="r" b="b"/>
            <a:pathLst>
              <a:path w="4345305" h="459104">
                <a:moveTo>
                  <a:pt x="4345228" y="458500"/>
                </a:moveTo>
                <a:lnTo>
                  <a:pt x="0" y="458500"/>
                </a:lnTo>
                <a:lnTo>
                  <a:pt x="0" y="0"/>
                </a:lnTo>
                <a:lnTo>
                  <a:pt x="4345228" y="0"/>
                </a:lnTo>
                <a:lnTo>
                  <a:pt x="4345228" y="458500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5122" y="3044962"/>
            <a:ext cx="440118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dirty="0">
                <a:solidFill>
                  <a:srgbClr val="FFFFFF"/>
                </a:solidFill>
              </a:rPr>
              <a:t>Predictive</a:t>
            </a:r>
            <a:r>
              <a:rPr sz="4000" spc="580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Analysis</a:t>
            </a:r>
            <a:endParaRPr sz="4000"/>
          </a:p>
        </p:txBody>
      </p:sp>
      <p:sp>
        <p:nvSpPr>
          <p:cNvPr id="7" name="object 7"/>
          <p:cNvSpPr/>
          <p:nvPr/>
        </p:nvSpPr>
        <p:spPr>
          <a:xfrm>
            <a:off x="907084" y="3799067"/>
            <a:ext cx="3458210" cy="443865"/>
          </a:xfrm>
          <a:custGeom>
            <a:avLst/>
            <a:gdLst/>
            <a:ahLst/>
            <a:cxnLst/>
            <a:rect l="l" t="t" r="r" b="b"/>
            <a:pathLst>
              <a:path w="3458210" h="443864">
                <a:moveTo>
                  <a:pt x="3457651" y="443867"/>
                </a:moveTo>
                <a:lnTo>
                  <a:pt x="0" y="443867"/>
                </a:lnTo>
                <a:lnTo>
                  <a:pt x="0" y="0"/>
                </a:lnTo>
                <a:lnTo>
                  <a:pt x="3457651" y="0"/>
                </a:lnTo>
                <a:lnTo>
                  <a:pt x="3457651" y="443867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4821" y="3616867"/>
            <a:ext cx="3566160" cy="662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50" spc="180" dirty="0">
                <a:solidFill>
                  <a:srgbClr val="FFFFFF"/>
                </a:solidFill>
                <a:latin typeface="Calibri"/>
                <a:cs typeface="Calibri"/>
              </a:rPr>
              <a:t>(Classification)</a:t>
            </a:r>
            <a:endParaRPr sz="4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Classification</a:t>
            </a:r>
            <a:r>
              <a:rPr spc="-180" dirty="0"/>
              <a:t> </a:t>
            </a:r>
            <a:r>
              <a:rPr spc="-10" dirty="0"/>
              <a:t>Accuracy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2084070"/>
            <a:ext cx="5070475" cy="3068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8120" marR="51435" indent="-186055">
              <a:lnSpc>
                <a:spcPct val="98700"/>
              </a:lnSpc>
              <a:spcBef>
                <a:spcPts val="135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Four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classification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models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tested,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their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accuracies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plotted</a:t>
            </a:r>
            <a:r>
              <a:rPr sz="2200" spc="550" dirty="0">
                <a:solidFill>
                  <a:srgbClr val="272727"/>
                </a:solidFill>
                <a:latin typeface="Arial MT"/>
                <a:cs typeface="Arial MT"/>
              </a:rPr>
              <a:t> 	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beside;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 marL="198120" marR="5080" indent="-186055">
              <a:lnSpc>
                <a:spcPct val="98600"/>
              </a:lnSpc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model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with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highest 	classification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accuracy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Decision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Tree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Classifier,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which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has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accuracies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over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than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87%.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244" y="1897392"/>
            <a:ext cx="3677920" cy="264920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309" y="703579"/>
            <a:ext cx="247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BDA"/>
                </a:solidFill>
                <a:latin typeface="Arial MT"/>
                <a:cs typeface="Arial MT"/>
              </a:rPr>
              <a:t>47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2464" y="1899285"/>
            <a:ext cx="3427095" cy="26479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Confusion</a:t>
            </a:r>
            <a:r>
              <a:rPr spc="-114" dirty="0"/>
              <a:t> </a:t>
            </a:r>
            <a:r>
              <a:rPr dirty="0"/>
              <a:t>Matrix</a:t>
            </a:r>
            <a:r>
              <a:rPr spc="-12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dirty="0"/>
              <a:t>Decision</a:t>
            </a:r>
            <a:r>
              <a:rPr spc="-120" dirty="0"/>
              <a:t> </a:t>
            </a:r>
            <a:r>
              <a:rPr dirty="0"/>
              <a:t>Tree</a:t>
            </a:r>
            <a:r>
              <a:rPr spc="-120" dirty="0"/>
              <a:t> </a:t>
            </a:r>
            <a:r>
              <a:rPr spc="-10" dirty="0"/>
              <a:t>Classifier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4450">
              <a:lnSpc>
                <a:spcPts val="1910"/>
              </a:lnSpc>
            </a:pPr>
            <a:r>
              <a:rPr spc="-25" dirty="0"/>
              <a:t>48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9000" y="4959350"/>
            <a:ext cx="916749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marR="5080" indent="-18923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03200" algn="l"/>
              </a:tabLst>
            </a:pP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Confusion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matrix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0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Decision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Tree</a:t>
            </a:r>
            <a:r>
              <a:rPr sz="20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Classifier</a:t>
            </a:r>
            <a:r>
              <a:rPr sz="20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proves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its</a:t>
            </a:r>
            <a:r>
              <a:rPr sz="20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accuracy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by</a:t>
            </a:r>
            <a:r>
              <a:rPr sz="20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showing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272727"/>
                </a:solidFill>
                <a:latin typeface="Arial MT"/>
                <a:cs typeface="Arial MT"/>
              </a:rPr>
              <a:t>the 	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big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numbers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true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positive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0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true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negative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compared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0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2727"/>
                </a:solidFill>
                <a:latin typeface="Arial MT"/>
                <a:cs typeface="Arial MT"/>
              </a:rPr>
              <a:t>false</a:t>
            </a:r>
            <a:r>
              <a:rPr sz="20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72727"/>
                </a:solidFill>
                <a:latin typeface="Arial MT"/>
                <a:cs typeface="Arial MT"/>
              </a:rPr>
              <a:t>ones.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418778"/>
            <a:ext cx="13843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0" dirty="0">
                <a:solidFill>
                  <a:srgbClr val="1B7BDA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396240"/>
            <a:ext cx="2571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4450">
              <a:lnSpc>
                <a:spcPts val="1910"/>
              </a:lnSpc>
            </a:pPr>
            <a:r>
              <a:rPr spc="-25" dirty="0"/>
              <a:t>49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875790"/>
            <a:ext cx="8797925" cy="37414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8120" marR="610235" indent="-186055">
              <a:lnSpc>
                <a:spcPct val="100800"/>
              </a:lnSpc>
              <a:spcBef>
                <a:spcPts val="75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Different</a:t>
            </a:r>
            <a:r>
              <a:rPr sz="2200" spc="-10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10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sources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200" spc="-9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analyzed,</a:t>
            </a:r>
            <a:r>
              <a:rPr sz="2200" spc="-10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refining</a:t>
            </a:r>
            <a:r>
              <a:rPr sz="2200" spc="-9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conclusions</a:t>
            </a:r>
            <a:r>
              <a:rPr sz="2200" spc="-9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along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process;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39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best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site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KSC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LC-39A;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Launches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above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7,000kg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less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risky;</a:t>
            </a:r>
            <a:endParaRPr sz="2200">
              <a:latin typeface="Arial MT"/>
              <a:cs typeface="Arial MT"/>
            </a:endParaRPr>
          </a:p>
          <a:p>
            <a:pPr marL="198120" marR="5080" indent="-186055">
              <a:lnSpc>
                <a:spcPct val="98700"/>
              </a:lnSpc>
              <a:spcBef>
                <a:spcPts val="1435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Although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most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mission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are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successful,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successful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landing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outcomes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seem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improve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over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time,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according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evolution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processes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rockets;</a:t>
            </a:r>
            <a:endParaRPr sz="2200">
              <a:latin typeface="Arial MT"/>
              <a:cs typeface="Arial MT"/>
            </a:endParaRPr>
          </a:p>
          <a:p>
            <a:pPr marL="198120" marR="316230" indent="-186055">
              <a:lnSpc>
                <a:spcPts val="2610"/>
              </a:lnSpc>
              <a:spcBef>
                <a:spcPts val="1505"/>
              </a:spcBef>
              <a:buClr>
                <a:srgbClr val="000000"/>
              </a:buClr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Decision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Tree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Classifier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can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used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predict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successful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landings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increase</a:t>
            </a:r>
            <a:r>
              <a:rPr sz="2200" spc="-8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profits.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396240"/>
            <a:ext cx="19748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Appendix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4450">
              <a:lnSpc>
                <a:spcPts val="1910"/>
              </a:lnSpc>
            </a:pPr>
            <a:r>
              <a:rPr spc="-25" dirty="0"/>
              <a:t>50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797050"/>
            <a:ext cx="8312784" cy="14046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improvement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for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model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tests,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it’s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important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set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value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endParaRPr sz="2200">
              <a:latin typeface="Arial MT"/>
              <a:cs typeface="Arial MT"/>
            </a:endParaRPr>
          </a:p>
          <a:p>
            <a:pPr marL="20002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272727"/>
                </a:solidFill>
                <a:latin typeface="Courier New"/>
                <a:cs typeface="Courier New"/>
              </a:rPr>
              <a:t>np.random.seed</a:t>
            </a:r>
            <a:r>
              <a:rPr sz="2000" spc="-80" dirty="0">
                <a:solidFill>
                  <a:srgbClr val="272727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variable;</a:t>
            </a:r>
            <a:endParaRPr sz="22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1939"/>
              </a:spcBef>
              <a:buClr>
                <a:srgbClr val="000000"/>
              </a:buClr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Folium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didn’t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show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maps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on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Github,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so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I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took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screenshots.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396240"/>
            <a:ext cx="27025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Methodology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715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407159"/>
            <a:ext cx="9660255" cy="447294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dirty="0">
                <a:solidFill>
                  <a:srgbClr val="0947C9"/>
                </a:solidFill>
                <a:latin typeface="Arial MT"/>
                <a:cs typeface="Arial MT"/>
              </a:rPr>
              <a:t>Executive</a:t>
            </a:r>
            <a:r>
              <a:rPr sz="2200" spc="-114" dirty="0">
                <a:solidFill>
                  <a:srgbClr val="0947C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0947C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39395" indent="-186055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Char char="•"/>
              <a:tabLst>
                <a:tab pos="23939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collection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methodology:</a:t>
            </a:r>
            <a:endParaRPr sz="2200">
              <a:latin typeface="Arial MT"/>
              <a:cs typeface="Arial MT"/>
            </a:endParaRPr>
          </a:p>
          <a:p>
            <a:pPr marL="695960" lvl="1" indent="-1905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Char char="•"/>
              <a:tabLst>
                <a:tab pos="695960" algn="l"/>
              </a:tabLst>
            </a:pP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Data</a:t>
            </a:r>
            <a:r>
              <a:rPr sz="1900" spc="-3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from</a:t>
            </a:r>
            <a:r>
              <a:rPr sz="1900" spc="-4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Space</a:t>
            </a:r>
            <a:r>
              <a:rPr sz="1900" spc="-3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X</a:t>
            </a:r>
            <a:r>
              <a:rPr sz="1900" spc="-4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was</a:t>
            </a:r>
            <a:r>
              <a:rPr sz="1900" spc="-4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obtained</a:t>
            </a:r>
            <a:r>
              <a:rPr sz="1900" spc="-3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from</a:t>
            </a:r>
            <a:r>
              <a:rPr sz="1900" spc="-4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2</a:t>
            </a:r>
            <a:r>
              <a:rPr sz="1900" spc="-4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46F6F"/>
                </a:solidFill>
                <a:latin typeface="Arial MT"/>
                <a:cs typeface="Arial MT"/>
              </a:rPr>
              <a:t>sources:</a:t>
            </a:r>
            <a:endParaRPr sz="1900">
              <a:latin typeface="Arial MT"/>
              <a:cs typeface="Arial MT"/>
            </a:endParaRPr>
          </a:p>
          <a:p>
            <a:pPr marL="1153795" lvl="2" indent="-193675">
              <a:lnSpc>
                <a:spcPct val="100000"/>
              </a:lnSpc>
              <a:spcBef>
                <a:spcPts val="1430"/>
              </a:spcBef>
              <a:buChar char="•"/>
              <a:tabLst>
                <a:tab pos="1153795" algn="l"/>
              </a:tabLst>
            </a:pPr>
            <a:r>
              <a:rPr sz="1800" dirty="0">
                <a:solidFill>
                  <a:srgbClr val="746F6F"/>
                </a:solidFill>
                <a:latin typeface="Arial MT"/>
                <a:cs typeface="Arial MT"/>
              </a:rPr>
              <a:t>Space</a:t>
            </a:r>
            <a:r>
              <a:rPr sz="1800" spc="-2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46F6F"/>
                </a:solidFill>
                <a:latin typeface="Arial MT"/>
                <a:cs typeface="Arial MT"/>
              </a:rPr>
              <a:t>X</a:t>
            </a:r>
            <a:r>
              <a:rPr sz="1800" spc="-1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46F6F"/>
                </a:solidFill>
                <a:latin typeface="Arial MT"/>
                <a:cs typeface="Arial MT"/>
              </a:rPr>
              <a:t>API</a:t>
            </a:r>
            <a:r>
              <a:rPr sz="1800" spc="-10" dirty="0">
                <a:solidFill>
                  <a:srgbClr val="746F6F"/>
                </a:solidFill>
                <a:latin typeface="Arial MT"/>
                <a:cs typeface="Arial MT"/>
              </a:rPr>
              <a:t> (</a:t>
            </a:r>
            <a:r>
              <a:rPr sz="1800" u="heavy" spc="-10" dirty="0">
                <a:solidFill>
                  <a:srgbClr val="0361C0"/>
                </a:solidFill>
                <a:uFill>
                  <a:solidFill>
                    <a:srgbClr val="0361C0"/>
                  </a:solidFill>
                </a:uFill>
                <a:latin typeface="Arial MT"/>
                <a:cs typeface="Arial MT"/>
                <a:hlinkClick r:id="rId2"/>
              </a:rPr>
              <a:t>https://api.spacexdata.com/v4/rockets/</a:t>
            </a:r>
            <a:r>
              <a:rPr sz="1800" spc="-10" dirty="0">
                <a:solidFill>
                  <a:srgbClr val="746F6F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1152525" marR="590550" lvl="2" indent="-193675">
              <a:lnSpc>
                <a:spcPts val="2130"/>
              </a:lnSpc>
              <a:spcBef>
                <a:spcPts val="1495"/>
              </a:spcBef>
              <a:buChar char="•"/>
              <a:tabLst>
                <a:tab pos="1154430" algn="l"/>
              </a:tabLst>
            </a:pPr>
            <a:r>
              <a:rPr sz="1800" spc="-10" dirty="0">
                <a:solidFill>
                  <a:srgbClr val="746F6F"/>
                </a:solidFill>
                <a:latin typeface="Arial MT"/>
                <a:cs typeface="Arial MT"/>
              </a:rPr>
              <a:t>WebScraping 	</a:t>
            </a:r>
            <a:r>
              <a:rPr sz="1800" spc="-20" dirty="0">
                <a:solidFill>
                  <a:srgbClr val="746F6F"/>
                </a:solidFill>
                <a:latin typeface="Arial MT"/>
                <a:cs typeface="Arial MT"/>
              </a:rPr>
              <a:t>(https://en.wikipedia.org/wiki/List_of_Falcon/_9/_and_Falcon_Heavy_launches)</a:t>
            </a:r>
            <a:endParaRPr sz="1800">
              <a:latin typeface="Arial MT"/>
              <a:cs typeface="Arial MT"/>
            </a:endParaRPr>
          </a:p>
          <a:p>
            <a:pPr marL="239395" indent="-186055">
              <a:lnSpc>
                <a:spcPct val="100000"/>
              </a:lnSpc>
              <a:spcBef>
                <a:spcPts val="1265"/>
              </a:spcBef>
              <a:buClr>
                <a:srgbClr val="000000"/>
              </a:buClr>
              <a:buChar char="•"/>
              <a:tabLst>
                <a:tab pos="23939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Perform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8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wrangling</a:t>
            </a:r>
            <a:endParaRPr sz="2200">
              <a:latin typeface="Arial MT"/>
              <a:cs typeface="Arial MT"/>
            </a:endParaRPr>
          </a:p>
          <a:p>
            <a:pPr marL="697230" marR="5080" lvl="1" indent="-191770">
              <a:lnSpc>
                <a:spcPts val="2260"/>
              </a:lnSpc>
              <a:spcBef>
                <a:spcPts val="1520"/>
              </a:spcBef>
              <a:buClr>
                <a:srgbClr val="000000"/>
              </a:buClr>
              <a:buChar char="•"/>
              <a:tabLst>
                <a:tab pos="698500" algn="l"/>
              </a:tabLst>
            </a:pP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Collected</a:t>
            </a:r>
            <a:r>
              <a:rPr sz="1900" spc="-5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data</a:t>
            </a:r>
            <a:r>
              <a:rPr sz="19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was</a:t>
            </a:r>
            <a:r>
              <a:rPr sz="1900" spc="-6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enriched</a:t>
            </a:r>
            <a:r>
              <a:rPr sz="1900" spc="-5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by</a:t>
            </a:r>
            <a:r>
              <a:rPr sz="1900" spc="-6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creating</a:t>
            </a:r>
            <a:r>
              <a:rPr sz="1900" spc="-5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a</a:t>
            </a:r>
            <a:r>
              <a:rPr sz="19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landing</a:t>
            </a:r>
            <a:r>
              <a:rPr sz="1900" spc="-5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outcome</a:t>
            </a:r>
            <a:r>
              <a:rPr sz="1900" spc="-5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label</a:t>
            </a:r>
            <a:r>
              <a:rPr sz="1900" spc="-5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based</a:t>
            </a:r>
            <a:r>
              <a:rPr sz="19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on</a:t>
            </a:r>
            <a:r>
              <a:rPr sz="19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46F6F"/>
                </a:solidFill>
                <a:latin typeface="Arial MT"/>
                <a:cs typeface="Arial MT"/>
              </a:rPr>
              <a:t>outcome 	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data</a:t>
            </a:r>
            <a:r>
              <a:rPr sz="1900" spc="-6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after</a:t>
            </a:r>
            <a:r>
              <a:rPr sz="1900" spc="-6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46F6F"/>
                </a:solidFill>
                <a:latin typeface="Arial MT"/>
                <a:cs typeface="Arial MT"/>
              </a:rPr>
              <a:t>summarizing</a:t>
            </a:r>
            <a:r>
              <a:rPr sz="19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and</a:t>
            </a:r>
            <a:r>
              <a:rPr sz="19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746F6F"/>
                </a:solidFill>
                <a:latin typeface="Arial MT"/>
                <a:cs typeface="Arial MT"/>
              </a:rPr>
              <a:t>analyzing</a:t>
            </a:r>
            <a:r>
              <a:rPr sz="1900" spc="-6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46F6F"/>
                </a:solidFill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239395" indent="-186055">
              <a:lnSpc>
                <a:spcPct val="100000"/>
              </a:lnSpc>
              <a:spcBef>
                <a:spcPts val="1290"/>
              </a:spcBef>
              <a:buClr>
                <a:srgbClr val="000000"/>
              </a:buClr>
              <a:buChar char="•"/>
              <a:tabLst>
                <a:tab pos="23939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Perform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exploratory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analysis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(EDA)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using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visualization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SQL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396240"/>
            <a:ext cx="27025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Methodology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715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947C9"/>
                </a:solidFill>
              </a:rPr>
              <a:t>Executive</a:t>
            </a:r>
            <a:r>
              <a:rPr spc="-114" dirty="0">
                <a:solidFill>
                  <a:srgbClr val="0947C9"/>
                </a:solidFill>
              </a:rPr>
              <a:t> </a:t>
            </a:r>
            <a:r>
              <a:rPr spc="-10" dirty="0">
                <a:solidFill>
                  <a:srgbClr val="0947C9"/>
                </a:solidFill>
              </a:rPr>
              <a:t>Summary</a:t>
            </a:r>
          </a:p>
          <a:p>
            <a:pPr marL="239395" indent="-186055">
              <a:lnSpc>
                <a:spcPct val="100000"/>
              </a:lnSpc>
              <a:spcBef>
                <a:spcPts val="1930"/>
              </a:spcBef>
              <a:buClr>
                <a:srgbClr val="000000"/>
              </a:buClr>
              <a:buChar char="•"/>
              <a:tabLst>
                <a:tab pos="239395" algn="l"/>
              </a:tabLst>
            </a:pPr>
            <a:r>
              <a:rPr dirty="0"/>
              <a:t>Perform</a:t>
            </a:r>
            <a:r>
              <a:rPr spc="-65" dirty="0"/>
              <a:t> </a:t>
            </a:r>
            <a:r>
              <a:rPr dirty="0"/>
              <a:t>interactive</a:t>
            </a:r>
            <a:r>
              <a:rPr spc="-60" dirty="0"/>
              <a:t> </a:t>
            </a:r>
            <a:r>
              <a:rPr dirty="0"/>
              <a:t>visual</a:t>
            </a:r>
            <a:r>
              <a:rPr spc="-65" dirty="0"/>
              <a:t> </a:t>
            </a:r>
            <a:r>
              <a:rPr dirty="0"/>
              <a:t>analytics</a:t>
            </a:r>
            <a:r>
              <a:rPr spc="-65" dirty="0"/>
              <a:t> </a:t>
            </a:r>
            <a:r>
              <a:rPr dirty="0"/>
              <a:t>using</a:t>
            </a:r>
            <a:r>
              <a:rPr spc="-65" dirty="0"/>
              <a:t> </a:t>
            </a:r>
            <a:r>
              <a:rPr dirty="0"/>
              <a:t>Folium</a:t>
            </a:r>
            <a:r>
              <a:rPr spc="-60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dirty="0"/>
              <a:t>Plotly</a:t>
            </a:r>
            <a:r>
              <a:rPr spc="-65" dirty="0"/>
              <a:t> </a:t>
            </a:r>
            <a:r>
              <a:rPr spc="-20" dirty="0"/>
              <a:t>Dash</a:t>
            </a:r>
          </a:p>
          <a:p>
            <a:pPr marL="239395" indent="-186055">
              <a:lnSpc>
                <a:spcPct val="100000"/>
              </a:lnSpc>
              <a:spcBef>
                <a:spcPts val="1939"/>
              </a:spcBef>
              <a:buClr>
                <a:srgbClr val="000000"/>
              </a:buClr>
              <a:buChar char="•"/>
              <a:tabLst>
                <a:tab pos="239395" algn="l"/>
              </a:tabLst>
            </a:pPr>
            <a:r>
              <a:rPr dirty="0"/>
              <a:t>Perform</a:t>
            </a:r>
            <a:r>
              <a:rPr spc="-85" dirty="0"/>
              <a:t> </a:t>
            </a:r>
            <a:r>
              <a:rPr dirty="0"/>
              <a:t>predictive</a:t>
            </a:r>
            <a:r>
              <a:rPr spc="-90" dirty="0"/>
              <a:t> </a:t>
            </a:r>
            <a:r>
              <a:rPr dirty="0"/>
              <a:t>analysis</a:t>
            </a:r>
            <a:r>
              <a:rPr spc="-85" dirty="0"/>
              <a:t> </a:t>
            </a:r>
            <a:r>
              <a:rPr dirty="0"/>
              <a:t>using</a:t>
            </a:r>
            <a:r>
              <a:rPr spc="-85" dirty="0"/>
              <a:t> </a:t>
            </a:r>
            <a:r>
              <a:rPr dirty="0"/>
              <a:t>classification</a:t>
            </a:r>
            <a:r>
              <a:rPr spc="-85" dirty="0"/>
              <a:t> </a:t>
            </a:r>
            <a:r>
              <a:rPr spc="-10" dirty="0"/>
              <a:t>models</a:t>
            </a:r>
          </a:p>
          <a:p>
            <a:pPr marL="696595" marR="5080" lvl="1" indent="-186055">
              <a:lnSpc>
                <a:spcPct val="119700"/>
              </a:lnSpc>
              <a:spcBef>
                <a:spcPts val="870"/>
              </a:spcBef>
              <a:buClr>
                <a:srgbClr val="000000"/>
              </a:buClr>
              <a:buChar char="•"/>
              <a:tabLst>
                <a:tab pos="698500" algn="l"/>
                <a:tab pos="1509395" algn="l"/>
              </a:tabLst>
            </a:pP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Data</a:t>
            </a:r>
            <a:r>
              <a:rPr sz="22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that</a:t>
            </a:r>
            <a:r>
              <a:rPr sz="22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was</a:t>
            </a:r>
            <a:r>
              <a:rPr sz="2200" spc="-5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collected</a:t>
            </a:r>
            <a:r>
              <a:rPr sz="22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until</a:t>
            </a:r>
            <a:r>
              <a:rPr sz="2200" spc="-4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this</a:t>
            </a:r>
            <a:r>
              <a:rPr sz="2200" spc="-6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step</a:t>
            </a:r>
            <a:r>
              <a:rPr sz="2200" spc="-5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were</a:t>
            </a:r>
            <a:r>
              <a:rPr sz="22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normalized,</a:t>
            </a:r>
            <a:r>
              <a:rPr sz="2200" spc="-4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divided</a:t>
            </a:r>
            <a:r>
              <a:rPr sz="2200" spc="-5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in</a:t>
            </a:r>
            <a:r>
              <a:rPr sz="2200" spc="-5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746F6F"/>
                </a:solidFill>
                <a:latin typeface="Arial MT"/>
                <a:cs typeface="Arial MT"/>
              </a:rPr>
              <a:t>training 	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test</a:t>
            </a:r>
            <a:r>
              <a:rPr sz="2200" spc="-7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data</a:t>
            </a:r>
            <a:r>
              <a:rPr sz="2200" spc="-6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sets</a:t>
            </a:r>
            <a:r>
              <a:rPr sz="2200" spc="-7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evaluated</a:t>
            </a:r>
            <a:r>
              <a:rPr sz="2200" spc="-6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by</a:t>
            </a:r>
            <a:r>
              <a:rPr sz="2200" spc="-6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four</a:t>
            </a:r>
            <a:r>
              <a:rPr sz="2200" spc="-6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different</a:t>
            </a:r>
            <a:r>
              <a:rPr sz="2200" spc="-6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classification</a:t>
            </a:r>
            <a:r>
              <a:rPr sz="2200" spc="-6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746F6F"/>
                </a:solidFill>
                <a:latin typeface="Arial MT"/>
                <a:cs typeface="Arial MT"/>
              </a:rPr>
              <a:t>models, 	being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	the</a:t>
            </a:r>
            <a:r>
              <a:rPr sz="2200" spc="-8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accuracy</a:t>
            </a:r>
            <a:r>
              <a:rPr sz="2200" spc="-7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of</a:t>
            </a:r>
            <a:r>
              <a:rPr sz="2200" spc="-9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each</a:t>
            </a:r>
            <a:r>
              <a:rPr sz="2200" spc="-8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model</a:t>
            </a:r>
            <a:r>
              <a:rPr sz="2200" spc="-8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evaluated</a:t>
            </a:r>
            <a:r>
              <a:rPr sz="2200" spc="-85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using</a:t>
            </a:r>
            <a:r>
              <a:rPr sz="2200" spc="-8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different</a:t>
            </a:r>
            <a:r>
              <a:rPr sz="2200" spc="-8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746F6F"/>
                </a:solidFill>
                <a:latin typeface="Arial MT"/>
                <a:cs typeface="Arial MT"/>
              </a:rPr>
              <a:t>combinations</a:t>
            </a:r>
            <a:r>
              <a:rPr sz="2200" spc="-80" dirty="0">
                <a:solidFill>
                  <a:srgbClr val="746F6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746F6F"/>
                </a:solidFill>
                <a:latin typeface="Arial MT"/>
                <a:cs typeface="Arial MT"/>
              </a:rPr>
              <a:t>of 	</a:t>
            </a:r>
            <a:r>
              <a:rPr sz="2200" spc="-10" dirty="0">
                <a:solidFill>
                  <a:srgbClr val="746F6F"/>
                </a:solidFill>
                <a:latin typeface="Arial MT"/>
                <a:cs typeface="Arial MT"/>
              </a:rPr>
              <a:t>parameters.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95" dirty="0"/>
              <a:t> </a:t>
            </a:r>
            <a:r>
              <a:rPr spc="-10" dirty="0"/>
              <a:t>Collection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715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91539" y="1827529"/>
            <a:ext cx="9980295" cy="1352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7485" marR="5080" indent="-185420">
              <a:lnSpc>
                <a:spcPct val="98600"/>
              </a:lnSpc>
              <a:spcBef>
                <a:spcPts val="135"/>
              </a:spcBef>
              <a:buClr>
                <a:srgbClr val="000000"/>
              </a:buClr>
              <a:buSzPct val="63636"/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sets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were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collected</a:t>
            </a:r>
            <a:r>
              <a:rPr sz="2200" spc="-4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from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Space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X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API 	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(</a:t>
            </a:r>
            <a:r>
              <a:rPr sz="2200" u="heavy" spc="-10" dirty="0">
                <a:solidFill>
                  <a:srgbClr val="272727"/>
                </a:solidFill>
                <a:uFill>
                  <a:solidFill>
                    <a:srgbClr val="272727"/>
                  </a:solidFill>
                </a:uFill>
                <a:latin typeface="Arial MT"/>
                <a:cs typeface="Arial MT"/>
                <a:hlinkClick r:id="rId2"/>
              </a:rPr>
              <a:t>https://api.spacexdata.com/v4/rockets/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)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from</a:t>
            </a:r>
            <a:r>
              <a:rPr sz="2200" spc="-6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Wikipedia 	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(</a:t>
            </a:r>
            <a:r>
              <a:rPr sz="2200" u="heavy" spc="-20" dirty="0">
                <a:solidFill>
                  <a:srgbClr val="272727"/>
                </a:solidFill>
                <a:uFill>
                  <a:solidFill>
                    <a:srgbClr val="272727"/>
                  </a:solidFill>
                </a:uFill>
                <a:latin typeface="Arial MT"/>
                <a:cs typeface="Arial MT"/>
                <a:hlinkClick r:id="rId3"/>
              </a:rPr>
              <a:t>https://en.wikipedia.org/wiki/List_of_Falcon/_9/_and_Falcon_Heavy_launches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),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using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web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scraping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technics.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10" dirty="0"/>
              <a:t> </a:t>
            </a:r>
            <a:r>
              <a:rPr dirty="0"/>
              <a:t>Collection</a:t>
            </a:r>
            <a:r>
              <a:rPr spc="-110" dirty="0"/>
              <a:t> </a:t>
            </a:r>
            <a:r>
              <a:rPr dirty="0"/>
              <a:t>–</a:t>
            </a:r>
            <a:r>
              <a:rPr spc="-110" dirty="0"/>
              <a:t> </a:t>
            </a:r>
            <a:r>
              <a:rPr dirty="0"/>
              <a:t>SpaceX</a:t>
            </a:r>
            <a:r>
              <a:rPr spc="-95" dirty="0"/>
              <a:t> </a:t>
            </a:r>
            <a:r>
              <a:rPr spc="-25" dirty="0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339" y="1802129"/>
            <a:ext cx="3812540" cy="2526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7485" marR="480059" indent="-184785">
              <a:lnSpc>
                <a:spcPct val="98600"/>
              </a:lnSpc>
              <a:spcBef>
                <a:spcPts val="135"/>
              </a:spcBef>
              <a:buClr>
                <a:srgbClr val="000000"/>
              </a:buClr>
              <a:buChar char="•"/>
              <a:tabLst>
                <a:tab pos="199390" algn="l"/>
                <a:tab pos="1414145" algn="l"/>
                <a:tab pos="233108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SpaceX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offers</a:t>
            </a:r>
            <a:r>
              <a:rPr sz="2200" spc="-4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public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API</a:t>
            </a:r>
            <a:r>
              <a:rPr sz="2200" spc="-1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from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	where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5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can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</a:t>
            </a:r>
            <a:r>
              <a:rPr sz="2200" spc="-7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obtained</a:t>
            </a:r>
            <a:r>
              <a:rPr sz="2200" spc="-7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	</a:t>
            </a:r>
            <a:r>
              <a:rPr sz="2200" spc="-20" dirty="0">
                <a:solidFill>
                  <a:srgbClr val="272727"/>
                </a:solidFill>
                <a:latin typeface="Arial MT"/>
                <a:cs typeface="Arial MT"/>
              </a:rPr>
              <a:t>then 	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used;</a:t>
            </a:r>
            <a:endParaRPr sz="2200">
              <a:latin typeface="Arial MT"/>
              <a:cs typeface="Arial MT"/>
            </a:endParaRPr>
          </a:p>
          <a:p>
            <a:pPr marL="197485" marR="5080" indent="-184785">
              <a:lnSpc>
                <a:spcPct val="98700"/>
              </a:lnSpc>
              <a:spcBef>
                <a:spcPts val="1425"/>
              </a:spcBef>
              <a:buClr>
                <a:srgbClr val="000000"/>
              </a:buClr>
              <a:buChar char="•"/>
              <a:tabLst>
                <a:tab pos="199390" algn="l"/>
                <a:tab pos="1026794" algn="l"/>
                <a:tab pos="1772285" algn="l"/>
              </a:tabLst>
            </a:pP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This</a:t>
            </a:r>
            <a:r>
              <a:rPr sz="22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API</a:t>
            </a:r>
            <a:r>
              <a:rPr sz="2200" spc="-3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was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used</a:t>
            </a:r>
            <a:r>
              <a:rPr sz="2200" spc="-3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according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to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 the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	flowchart</a:t>
            </a:r>
            <a:r>
              <a:rPr sz="2200" spc="-105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beside</a:t>
            </a:r>
            <a:r>
              <a:rPr sz="2200" spc="-11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and 	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then</a:t>
            </a:r>
            <a:r>
              <a:rPr sz="2200" spc="-6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data</a:t>
            </a:r>
            <a:r>
              <a:rPr sz="2200" spc="-50" dirty="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72727"/>
                </a:solidFill>
                <a:latin typeface="Arial MT"/>
                <a:cs typeface="Arial MT"/>
              </a:rPr>
              <a:t>is</a:t>
            </a:r>
            <a:r>
              <a:rPr sz="2200" dirty="0">
                <a:solidFill>
                  <a:srgbClr val="272727"/>
                </a:solidFill>
                <a:latin typeface="Arial MT"/>
                <a:cs typeface="Arial MT"/>
              </a:rPr>
              <a:t>	</a:t>
            </a:r>
            <a:r>
              <a:rPr sz="2200" spc="-10" dirty="0">
                <a:solidFill>
                  <a:srgbClr val="272727"/>
                </a:solidFill>
                <a:latin typeface="Arial MT"/>
                <a:cs typeface="Arial MT"/>
              </a:rPr>
              <a:t>persisted.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80325" y="4883784"/>
            <a:ext cx="1917700" cy="1536700"/>
            <a:chOff x="7680325" y="4883784"/>
            <a:chExt cx="1917700" cy="15367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8984" y="4883784"/>
              <a:ext cx="501015" cy="4210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325" y="5340984"/>
              <a:ext cx="1917700" cy="10795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66990" y="5430520"/>
            <a:ext cx="1736089" cy="4889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5"/>
              </a:spcBef>
            </a:pPr>
            <a:r>
              <a:rPr sz="1600" b="1" spc="180" dirty="0">
                <a:solidFill>
                  <a:srgbClr val="FFFFFF"/>
                </a:solidFill>
                <a:latin typeface="Trebuchet MS"/>
                <a:cs typeface="Trebuchet MS"/>
              </a:rPr>
              <a:t>Deal</a:t>
            </a:r>
            <a:r>
              <a:rPr sz="1600" b="1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2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600" b="1" spc="225" dirty="0">
                <a:solidFill>
                  <a:srgbClr val="FFFFFF"/>
                </a:solidFill>
                <a:latin typeface="Trebuchet MS"/>
                <a:cs typeface="Trebuchet MS"/>
              </a:rPr>
              <a:t>Missing</a:t>
            </a:r>
            <a:r>
              <a:rPr sz="16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7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80325" y="1786254"/>
            <a:ext cx="1918335" cy="2652395"/>
            <a:chOff x="7680325" y="1786254"/>
            <a:chExt cx="1918335" cy="26523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325" y="1786254"/>
              <a:ext cx="1918334" cy="10769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9619" y="2901949"/>
              <a:ext cx="499745" cy="4210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325" y="3359149"/>
              <a:ext cx="1918334" cy="10795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844790" y="1891029"/>
            <a:ext cx="1613535" cy="92836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065" marR="5080" indent="-1270" algn="ctr">
              <a:lnSpc>
                <a:spcPts val="1730"/>
              </a:lnSpc>
              <a:spcBef>
                <a:spcPts val="315"/>
              </a:spcBef>
            </a:pPr>
            <a:r>
              <a:rPr sz="1600" b="1" spc="185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1600" b="1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70" dirty="0">
                <a:solidFill>
                  <a:srgbClr val="FFFFFF"/>
                </a:solidFill>
                <a:latin typeface="Trebuchet MS"/>
                <a:cs typeface="Trebuchet MS"/>
              </a:rPr>
              <a:t>API </a:t>
            </a:r>
            <a:r>
              <a:rPr sz="1600" b="1" spc="204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85" dirty="0">
                <a:solidFill>
                  <a:srgbClr val="FFFFFF"/>
                </a:solidFill>
                <a:latin typeface="Trebuchet MS"/>
                <a:cs typeface="Trebuchet MS"/>
              </a:rPr>
              <a:t>parse</a:t>
            </a:r>
            <a:r>
              <a:rPr sz="16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600" b="1" spc="204" dirty="0">
                <a:solidFill>
                  <a:srgbClr val="FFFFFF"/>
                </a:solidFill>
                <a:latin typeface="Trebuchet MS"/>
                <a:cs typeface="Trebuchet MS"/>
              </a:rPr>
              <a:t>SpaceX </a:t>
            </a:r>
            <a:r>
              <a:rPr sz="1600" b="1" spc="15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1600" b="1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7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09959" y="6411158"/>
            <a:ext cx="13843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0" dirty="0">
                <a:solidFill>
                  <a:srgbClr val="1B7BDA"/>
                </a:solidFill>
                <a:latin typeface="Arial MT"/>
                <a:cs typeface="Arial MT"/>
              </a:rPr>
              <a:t>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9100" y="3467100"/>
            <a:ext cx="1225550" cy="11480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ts val="1730"/>
              </a:lnSpc>
              <a:spcBef>
                <a:spcPts val="315"/>
              </a:spcBef>
            </a:pPr>
            <a:r>
              <a:rPr sz="1600" b="1" spc="105" dirty="0">
                <a:solidFill>
                  <a:srgbClr val="FFFFFF"/>
                </a:solidFill>
                <a:latin typeface="Trebuchet MS"/>
                <a:cs typeface="Trebuchet MS"/>
              </a:rPr>
              <a:t>Filter</a:t>
            </a:r>
            <a:r>
              <a:rPr sz="1600" b="1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7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600" b="1" spc="1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35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1600" b="1" spc="125" dirty="0">
                <a:solidFill>
                  <a:srgbClr val="FFFFFF"/>
                </a:solidFill>
                <a:latin typeface="Trebuchet MS"/>
                <a:cs typeface="Trebuchet MS"/>
              </a:rPr>
              <a:t>include </a:t>
            </a:r>
            <a:r>
              <a:rPr sz="1600" b="1" spc="150" dirty="0">
                <a:solidFill>
                  <a:srgbClr val="FFFFFF"/>
                </a:solidFill>
                <a:latin typeface="Trebuchet MS"/>
                <a:cs typeface="Trebuchet MS"/>
              </a:rPr>
              <a:t>Falcon</a:t>
            </a:r>
            <a:r>
              <a:rPr sz="160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14" dirty="0">
                <a:solidFill>
                  <a:srgbClr val="FFFFFF"/>
                </a:solidFill>
                <a:latin typeface="Trebuchet MS"/>
                <a:cs typeface="Trebuchet MS"/>
              </a:rPr>
              <a:t>9 </a:t>
            </a:r>
            <a:r>
              <a:rPr sz="1600" b="1" spc="160" dirty="0">
                <a:solidFill>
                  <a:srgbClr val="FFFFFF"/>
                </a:solidFill>
                <a:latin typeface="Trebuchet MS"/>
                <a:cs typeface="Trebuchet MS"/>
              </a:rPr>
              <a:t>launches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17171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2423</Words>
  <Application>Microsoft Office PowerPoint</Application>
  <PresentationFormat>Panorámica</PresentationFormat>
  <Paragraphs>380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9" baseType="lpstr">
      <vt:lpstr>Arial</vt:lpstr>
      <vt:lpstr>Arial MT</vt:lpstr>
      <vt:lpstr>Calibri</vt:lpstr>
      <vt:lpstr>Courier New</vt:lpstr>
      <vt:lpstr>Times New Roman</vt:lpstr>
      <vt:lpstr>Trebuchet MS</vt:lpstr>
      <vt:lpstr>Office Theme</vt:lpstr>
      <vt:lpstr>Presentación de PowerPoint</vt:lpstr>
      <vt:lpstr>Outline</vt:lpstr>
      <vt:lpstr>Executive Summary</vt:lpstr>
      <vt:lpstr>Introduction</vt:lpstr>
      <vt:lpstr>Presentación de PowerPoint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Insights drawn</vt:lpstr>
      <vt:lpstr>Flight Number vs. Launch Site</vt:lpstr>
      <vt:lpstr>Presentación de PowerPoint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Launch Sites</vt:lpstr>
      <vt:lpstr>All launch sites</vt:lpstr>
      <vt:lpstr>Launch Outcomes by Site</vt:lpstr>
      <vt:lpstr>Logistics and Safety</vt:lpstr>
      <vt:lpstr>Successful Launches by Site</vt:lpstr>
      <vt:lpstr>Launch Success Ratio for KSC LC-39A</vt:lpstr>
      <vt:lpstr>Payload vs. Launch Outcome</vt:lpstr>
      <vt:lpstr>Payload vs. Launch Outcome</vt:lpstr>
      <vt:lpstr>Predictive Analysis</vt:lpstr>
      <vt:lpstr>Classification Accuracy</vt:lpstr>
      <vt:lpstr>Presentación de PowerPoint</vt:lpstr>
      <vt:lpstr>Confusion Matrix of Decision Tree Classifier</vt:lpstr>
      <vt:lpstr>Conclusions</vt:lpstr>
      <vt:lpstr>Appendix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capstone_presentation.pptx</dc:title>
  <dc:creator>soj4e</dc:creator>
  <cp:lastModifiedBy>Vivian Braña</cp:lastModifiedBy>
  <cp:revision>2</cp:revision>
  <dcterms:created xsi:type="dcterms:W3CDTF">2025-05-20T03:26:03Z</dcterms:created>
  <dcterms:modified xsi:type="dcterms:W3CDTF">2025-05-20T03:28:09Z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Writer</vt:lpwstr>
  </property>
  <property fmtid="{D5CDD505-2E9C-101B-9397-08002B2CF9AE}" pid="4" name="LastSaved">
    <vt:filetime>2025-05-20T00:00:00Z</vt:filetime>
  </property>
  <property fmtid="{D5CDD505-2E9C-101B-9397-08002B2CF9AE}" pid="5" name="Producer">
    <vt:lpwstr>LibreOffice 6.1</vt:lpwstr>
  </property>
</Properties>
</file>